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8" r:id="rId2"/>
    <p:sldId id="257" r:id="rId3"/>
    <p:sldId id="259" r:id="rId4"/>
    <p:sldId id="260" r:id="rId5"/>
    <p:sldId id="266" r:id="rId6"/>
    <p:sldId id="261" r:id="rId7"/>
    <p:sldId id="262" r:id="rId8"/>
    <p:sldId id="263" r:id="rId9"/>
    <p:sldId id="264" r:id="rId10"/>
    <p:sldId id="267" r:id="rId11"/>
    <p:sldId id="265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2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5066E24-871D-4640-BA7C-2D353F476C8E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77CF517-D118-471C-BA4F-9AB3A5689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543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6EEB7F5-F980-43CD-ADBF-B62B8EBF2174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6CFAC22-26EE-4DB0-B6E2-83C03DA08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480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Energy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BCDB159-9084-42FA-A139-46BD1F8F36BD}" type="datetime1">
              <a:rPr lang="en-US" smtClean="0"/>
              <a:pPr/>
              <a:t>11/5/2015</a:t>
            </a:fld>
            <a:endParaRPr lang="en-US" smtClean="0"/>
          </a:p>
        </p:txBody>
      </p:sp>
      <p:sp>
        <p:nvSpPr>
          <p:cNvPr id="1720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1720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1E232A-1E4A-4B40-A1C6-7765F0528CE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720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65228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Energy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0955807C-615F-49F6-B280-60C13EDE75FE}" type="datetime1">
              <a:rPr lang="en-US" smtClean="0"/>
              <a:pPr/>
              <a:t>11/5/2015</a:t>
            </a:fld>
            <a:endParaRPr lang="en-US" smtClean="0"/>
          </a:p>
        </p:txBody>
      </p:sp>
      <p:sp>
        <p:nvSpPr>
          <p:cNvPr id="1781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1781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A1EC9E-2A8F-445D-8E9E-EE6B6092483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781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66792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Energy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9737EF8-9A4F-4CC8-B8B1-6CE128AAE9E5}" type="datetime1">
              <a:rPr lang="en-US" smtClean="0"/>
              <a:pPr/>
              <a:t>11/5/2015</a:t>
            </a:fld>
            <a:endParaRPr lang="en-US" smtClean="0"/>
          </a:p>
        </p:txBody>
      </p:sp>
      <p:sp>
        <p:nvSpPr>
          <p:cNvPr id="1792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179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7528D6-ACB1-47F6-85DB-C7CC0F09146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79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37931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Energy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262BEE29-E883-48E3-BF84-2409EF8FD223}" type="datetime1">
              <a:rPr lang="en-US" smtClean="0"/>
              <a:pPr/>
              <a:t>11/5/2015</a:t>
            </a:fld>
            <a:endParaRPr lang="en-US" smtClean="0"/>
          </a:p>
        </p:txBody>
      </p:sp>
      <p:sp>
        <p:nvSpPr>
          <p:cNvPr id="1802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1802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AB685C-149B-4B40-90B7-FB3EF146F7D4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802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15445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Energy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25B50EF0-7FA3-4F47-A7FA-04B22433291F}" type="datetime1">
              <a:rPr lang="en-US" smtClean="0"/>
              <a:pPr/>
              <a:t>11/5/2015</a:t>
            </a:fld>
            <a:endParaRPr lang="en-US" smtClean="0"/>
          </a:p>
        </p:txBody>
      </p:sp>
      <p:sp>
        <p:nvSpPr>
          <p:cNvPr id="152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152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715A93-3376-40C7-BD49-3632565B18F4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52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845383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Energy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2BA6B79A-B94C-460A-BC4E-73FB58522E91}" type="datetime1">
              <a:rPr lang="en-US" smtClean="0"/>
              <a:pPr/>
              <a:t>11/5/2015</a:t>
            </a:fld>
            <a:endParaRPr lang="en-US" smtClean="0"/>
          </a:p>
        </p:txBody>
      </p:sp>
      <p:sp>
        <p:nvSpPr>
          <p:cNvPr id="18125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1812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9F5447-CF71-45A4-AEA3-076B68357C8D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81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192624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Energy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2BA6B79A-B94C-460A-BC4E-73FB58522E91}" type="datetime1">
              <a:rPr lang="en-US" smtClean="0"/>
              <a:pPr/>
              <a:t>11/5/2015</a:t>
            </a:fld>
            <a:endParaRPr lang="en-US" smtClean="0"/>
          </a:p>
        </p:txBody>
      </p:sp>
      <p:sp>
        <p:nvSpPr>
          <p:cNvPr id="18125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1812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9F5447-CF71-45A4-AEA3-076B68357C8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81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737124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Energy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2201127B-4026-4182-8938-F42FB2EF8B4D}" type="datetime1">
              <a:rPr lang="en-US" smtClean="0"/>
              <a:pPr/>
              <a:t>11/5/2015</a:t>
            </a:fld>
            <a:endParaRPr lang="en-US" smtClean="0"/>
          </a:p>
        </p:txBody>
      </p:sp>
      <p:sp>
        <p:nvSpPr>
          <p:cNvPr id="1822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1822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B1118F-EF1A-4634-B626-145BFD0DCC5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822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14737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5A36-34E6-4226-9183-5E848B4D271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2F5FD7E-3543-47C4-AB67-0307FA8568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5A36-34E6-4226-9183-5E848B4D271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FD7E-3543-47C4-AB67-0307FA8568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5A36-34E6-4226-9183-5E848B4D271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FD7E-3543-47C4-AB67-0307FA8568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5A36-34E6-4226-9183-5E848B4D271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FD7E-3543-47C4-AB67-0307FA8568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5A36-34E6-4226-9183-5E848B4D271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F5FD7E-3543-47C4-AB67-0307FA85685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5A36-34E6-4226-9183-5E848B4D271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FD7E-3543-47C4-AB67-0307FA8568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5A36-34E6-4226-9183-5E848B4D271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FD7E-3543-47C4-AB67-0307FA8568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5A36-34E6-4226-9183-5E848B4D271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FD7E-3543-47C4-AB67-0307FA8568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5A36-34E6-4226-9183-5E848B4D271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FD7E-3543-47C4-AB67-0307FA8568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5A36-34E6-4226-9183-5E848B4D271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FD7E-3543-47C4-AB67-0307FA8568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5A36-34E6-4226-9183-5E848B4D271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2F5FD7E-3543-47C4-AB67-0307FA8568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BF35A36-34E6-4226-9183-5E848B4D271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32F5FD7E-3543-47C4-AB67-0307FA85685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4276" name="Picture 4" descr="http://www.redarrowhobbies.com/pictures/estes/execution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91317" y="2514600"/>
            <a:ext cx="3295650" cy="32670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458200" cy="1371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Announcements: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12944"/>
            <a:ext cx="7848601" cy="488785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Rocket Lab due by 11:59 pm </a:t>
            </a:r>
            <a:r>
              <a:rPr lang="en-US" sz="3600" dirty="0" smtClean="0"/>
              <a:t>tomorrow!</a:t>
            </a:r>
            <a:endParaRPr lang="en-US" sz="3600" dirty="0" smtClean="0"/>
          </a:p>
          <a:p>
            <a:r>
              <a:rPr lang="en-US" sz="3600" dirty="0" err="1" smtClean="0"/>
              <a:t>Ch</a:t>
            </a:r>
            <a:r>
              <a:rPr lang="en-US" sz="3600" dirty="0" smtClean="0"/>
              <a:t> </a:t>
            </a:r>
            <a:r>
              <a:rPr lang="en-US" sz="3600" dirty="0" smtClean="0"/>
              <a:t>9 HW </a:t>
            </a:r>
            <a:r>
              <a:rPr lang="en-US" sz="3600" dirty="0" smtClean="0">
                <a:solidFill>
                  <a:srgbClr val="FF0000"/>
                </a:solidFill>
              </a:rPr>
              <a:t>Quiz </a:t>
            </a:r>
            <a:r>
              <a:rPr lang="en-US" sz="3600" dirty="0" smtClean="0"/>
              <a:t>Monday 11/9</a:t>
            </a:r>
            <a:endParaRPr lang="en-US" sz="3600" dirty="0" smtClean="0"/>
          </a:p>
          <a:p>
            <a:r>
              <a:rPr lang="en-US" sz="3600" dirty="0" smtClean="0"/>
              <a:t>Energy and Momentum </a:t>
            </a:r>
            <a:r>
              <a:rPr lang="en-US" sz="3600" dirty="0" smtClean="0">
                <a:solidFill>
                  <a:srgbClr val="FF0000"/>
                </a:solidFill>
              </a:rPr>
              <a:t>pre-test</a:t>
            </a:r>
            <a:r>
              <a:rPr lang="en-US" sz="3600" dirty="0" smtClean="0"/>
              <a:t> </a:t>
            </a:r>
            <a:r>
              <a:rPr lang="en-US" sz="3600" dirty="0" smtClean="0"/>
              <a:t>Tues-Wed </a:t>
            </a:r>
            <a:r>
              <a:rPr lang="en-US" sz="3600" dirty="0" smtClean="0"/>
              <a:t>11/10-11</a:t>
            </a:r>
            <a:endParaRPr lang="en-US" sz="3600" dirty="0" smtClean="0"/>
          </a:p>
          <a:p>
            <a:r>
              <a:rPr lang="en-US" sz="3600" dirty="0" smtClean="0">
                <a:solidFill>
                  <a:srgbClr val="FF0000"/>
                </a:solidFill>
              </a:rPr>
              <a:t>EXAM!!! </a:t>
            </a:r>
            <a:r>
              <a:rPr lang="en-US" sz="3600" dirty="0"/>
              <a:t>11/11- </a:t>
            </a:r>
            <a:r>
              <a:rPr lang="en-US" sz="3600" dirty="0" smtClean="0"/>
              <a:t>13</a:t>
            </a:r>
          </a:p>
          <a:p>
            <a:r>
              <a:rPr lang="en-US" sz="3600" dirty="0" smtClean="0"/>
              <a:t>Extra </a:t>
            </a:r>
            <a:r>
              <a:rPr lang="en-US" sz="3600" dirty="0"/>
              <a:t>Credit for seeing “Harvey”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37136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Motion of a System of Particles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95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If you have a problem involving a system of many particles, you can often simplify your problem greatly by just considering the motion of the center of mass.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If all forces in the system are internal, the motion of the center of mass </a:t>
            </a:r>
            <a:r>
              <a:rPr lang="en-US" sz="2800" b="1" i="1" dirty="0" smtClean="0"/>
              <a:t>will not change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 effect of an external force that acts on all particles can be simplified by considering that it acts on the center of mass; that is:</a:t>
            </a:r>
          </a:p>
          <a:p>
            <a:pPr lvl="1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600" dirty="0" err="1" smtClean="0">
                <a:latin typeface="Symbol" pitchFamily="18" charset="2"/>
              </a:rPr>
              <a:t>S</a:t>
            </a:r>
            <a:r>
              <a:rPr lang="en-US" sz="3600" dirty="0" err="1" smtClean="0"/>
              <a:t>F</a:t>
            </a:r>
            <a:r>
              <a:rPr lang="en-US" sz="3600" baseline="-25000" dirty="0" err="1" smtClean="0"/>
              <a:t>ext</a:t>
            </a:r>
            <a:r>
              <a:rPr lang="en-US" sz="3600" baseline="-25000" dirty="0" smtClean="0"/>
              <a:t> </a:t>
            </a:r>
            <a:r>
              <a:rPr lang="en-US" sz="3600" dirty="0" smtClean="0"/>
              <a:t>= </a:t>
            </a:r>
            <a:r>
              <a:rPr lang="en-US" sz="3600" dirty="0" err="1" smtClean="0"/>
              <a:t>Ma</a:t>
            </a:r>
            <a:r>
              <a:rPr lang="en-US" sz="3600" baseline="-25000" dirty="0" err="1" smtClean="0"/>
              <a:t>cm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996685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685800"/>
          </a:xfrm>
        </p:spPr>
        <p:txBody>
          <a:bodyPr/>
          <a:lstStyle/>
          <a:p>
            <a:pPr algn="l" eaLnBrk="1" hangingPunct="1"/>
            <a:r>
              <a:rPr lang="en-US" sz="2800" dirty="0" smtClean="0"/>
              <a:t>Romantic Problem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>
          <a:xfrm>
            <a:off x="0" y="609600"/>
            <a:ext cx="9144000" cy="144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Romeo (77 kg) sits in the back of a canoe 2.70 m away from Juliet (55 kg) who sits in the front. The canoe has a mass of 80 kg. Juliet moves to the rear of the canoe to kiss Romeo. How far does the canoe move forward when she does this? (Assume a canoe that is symmetrical).</a:t>
            </a:r>
          </a:p>
        </p:txBody>
      </p:sp>
      <p:sp>
        <p:nvSpPr>
          <p:cNvPr id="349215" name="Comment 31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268376400" y="170251438"/>
            <a:ext cx="0" cy="0"/>
          </a:xfrm>
          <a:custGeom>
            <a:avLst/>
            <a:gdLst>
              <a:gd name="T0" fmla="+- 0 23393 23393"/>
              <a:gd name="T1" fmla="*/ T0 w 1"/>
              <a:gd name="T2" fmla="+- 0 14840 14840"/>
              <a:gd name="T3" fmla="*/ 14840 h 1"/>
              <a:gd name="T4" fmla="+- 0 23393 23393"/>
              <a:gd name="T5" fmla="*/ T4 w 1"/>
              <a:gd name="T6" fmla="+- 0 14840 14840"/>
              <a:gd name="T7" fmla="*/ 14840 h 1"/>
              <a:gd name="T8" fmla="+- 0 23393 23393"/>
              <a:gd name="T9" fmla="*/ T8 w 1"/>
              <a:gd name="T10" fmla="+- 0 14840 14840"/>
              <a:gd name="T11" fmla="*/ 14840 h 1"/>
              <a:gd name="T12" fmla="+- 0 23393 23393"/>
              <a:gd name="T13" fmla="*/ T12 w 1"/>
              <a:gd name="T14" fmla="+- 0 14840 14840"/>
              <a:gd name="T15" fmla="*/ 14840 h 1"/>
              <a:gd name="T16" fmla="+- 0 23393 23393"/>
              <a:gd name="T17" fmla="*/ T16 w 1"/>
              <a:gd name="T18" fmla="+- 0 14840 14840"/>
              <a:gd name="T19" fmla="*/ 14840 h 1"/>
              <a:gd name="T20" fmla="+- 0 23393 23393"/>
              <a:gd name="T21" fmla="*/ T20 w 1"/>
              <a:gd name="T22" fmla="+- 0 14840 14840"/>
              <a:gd name="T23" fmla="*/ 14840 h 1"/>
              <a:gd name="T24" fmla="+- 0 23393 23393"/>
              <a:gd name="T25" fmla="*/ T24 w 1"/>
              <a:gd name="T26" fmla="+- 0 14840 14840"/>
              <a:gd name="T27" fmla="*/ 14840 h 1"/>
              <a:gd name="T28" fmla="+- 0 23393 23393"/>
              <a:gd name="T29" fmla="*/ T28 w 1"/>
              <a:gd name="T30" fmla="+- 0 14840 14840"/>
              <a:gd name="T31" fmla="*/ 14840 h 1"/>
              <a:gd name="T32" fmla="+- 0 23393 23393"/>
              <a:gd name="T33" fmla="*/ T32 w 1"/>
              <a:gd name="T34" fmla="+- 0 14840 14840"/>
              <a:gd name="T35" fmla="*/ 14840 h 1"/>
              <a:gd name="T36" fmla="+- 0 23393 23393"/>
              <a:gd name="T37" fmla="*/ T36 w 1"/>
              <a:gd name="T38" fmla="+- 0 14840 14840"/>
              <a:gd name="T39" fmla="*/ 14840 h 1"/>
              <a:gd name="T40" fmla="+- 0 23393 23393"/>
              <a:gd name="T41" fmla="*/ T40 w 1"/>
              <a:gd name="T42" fmla="+- 0 14840 14840"/>
              <a:gd name="T43" fmla="*/ 14840 h 1"/>
              <a:gd name="T44" fmla="+- 0 23393 23393"/>
              <a:gd name="T45" fmla="*/ T44 w 1"/>
              <a:gd name="T46" fmla="+- 0 14840 14840"/>
              <a:gd name="T47" fmla="*/ 14840 h 1"/>
              <a:gd name="T48" fmla="+- 0 23393 23393"/>
              <a:gd name="T49" fmla="*/ T48 w 1"/>
              <a:gd name="T50" fmla="+- 0 14840 14840"/>
              <a:gd name="T51" fmla="*/ 14840 h 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</a:cxnLst>
            <a:rect l="0" t="0" r="r" b="b"/>
            <a:pathLst>
              <a:path w="1" h="1" extrusionOk="0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905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149" y="4114800"/>
            <a:ext cx="2919451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92102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Center of Mass</a:t>
            </a:r>
            <a:br>
              <a:rPr lang="en-US" dirty="0" smtClean="0"/>
            </a:br>
            <a:r>
              <a:rPr lang="en-US" sz="2800" dirty="0" smtClean="0"/>
              <a:t>(Solid Objects)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0" y="2895600"/>
            <a:ext cx="3695700" cy="324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67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/>
              <a:t>D. Systems of particles, linear momentum</a:t>
            </a:r>
          </a:p>
          <a:p>
            <a:r>
              <a:rPr lang="en-US" sz="2400" b="1" dirty="0"/>
              <a:t>1. Center of mass</a:t>
            </a:r>
          </a:p>
          <a:p>
            <a:r>
              <a:rPr lang="en-US" sz="2400" dirty="0"/>
              <a:t>a) Students should understand the technique for finding center of mass, so they </a:t>
            </a:r>
            <a:r>
              <a:rPr lang="en-US" sz="2400" dirty="0" smtClean="0"/>
              <a:t>can:</a:t>
            </a:r>
          </a:p>
          <a:p>
            <a:r>
              <a:rPr lang="en-US" sz="2400" dirty="0" smtClean="0"/>
              <a:t>(1) Identify </a:t>
            </a:r>
            <a:r>
              <a:rPr lang="en-US" sz="2400" dirty="0"/>
              <a:t>by inspection the center of mass of a symmetrical object.</a:t>
            </a:r>
          </a:p>
          <a:p>
            <a:r>
              <a:rPr lang="en-US" sz="2400" dirty="0"/>
              <a:t>(2) Locate the center of mass of a system consisting of two such objects.</a:t>
            </a:r>
          </a:p>
          <a:p>
            <a:r>
              <a:rPr lang="en-US" sz="2400" dirty="0"/>
              <a:t>(3) Use integration to find the center of mass of a thin rod of non-uniform </a:t>
            </a:r>
            <a:r>
              <a:rPr lang="en-US" sz="2400" dirty="0" smtClean="0"/>
              <a:t>density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276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/>
              <a:t>D. Systems of particles, linear momentum</a:t>
            </a:r>
          </a:p>
          <a:p>
            <a:r>
              <a:rPr lang="en-US" sz="2400" b="1" dirty="0"/>
              <a:t>1. Center of mass</a:t>
            </a:r>
          </a:p>
          <a:p>
            <a:r>
              <a:rPr lang="en-US" sz="2400" dirty="0"/>
              <a:t>a) Students should understand the technique for finding center of mass, so they </a:t>
            </a:r>
            <a:r>
              <a:rPr lang="en-US" sz="2400" dirty="0" smtClean="0"/>
              <a:t>can:</a:t>
            </a:r>
          </a:p>
          <a:p>
            <a:r>
              <a:rPr lang="en-US" sz="2400" dirty="0" smtClean="0"/>
              <a:t>(1) Identify </a:t>
            </a:r>
            <a:r>
              <a:rPr lang="en-US" sz="2400" dirty="0"/>
              <a:t>by inspection the center of mass of a symmetrical object.</a:t>
            </a:r>
          </a:p>
          <a:p>
            <a:r>
              <a:rPr lang="en-US" sz="2400" dirty="0"/>
              <a:t>(2) Locate the center of mass of a system consisting of two such objects.</a:t>
            </a:r>
          </a:p>
          <a:p>
            <a:r>
              <a:rPr lang="en-US" sz="2400" dirty="0">
                <a:solidFill>
                  <a:srgbClr val="FF0000"/>
                </a:solidFill>
              </a:rPr>
              <a:t>(3) Use integration to find the center of mass of a thin rod of non-uniform </a:t>
            </a:r>
            <a:r>
              <a:rPr lang="en-US" sz="2400" dirty="0" smtClean="0">
                <a:solidFill>
                  <a:srgbClr val="FF0000"/>
                </a:solidFill>
              </a:rPr>
              <a:t>density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888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/>
              <a:t>Center of Mass for more complicated situations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If the shapes are points or simple geometric shapes of constant density, then</a:t>
            </a:r>
          </a:p>
        </p:txBody>
      </p:sp>
      <p:graphicFrame>
        <p:nvGraphicFramePr>
          <p:cNvPr id="619525" name="Object 5"/>
          <p:cNvGraphicFramePr>
            <a:graphicFrameLocks noChangeAspect="1"/>
          </p:cNvGraphicFramePr>
          <p:nvPr/>
        </p:nvGraphicFramePr>
        <p:xfrm>
          <a:off x="2819400" y="2971800"/>
          <a:ext cx="24765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4" imgW="1650770" imgH="787078" progId="">
                  <p:embed/>
                </p:oleObj>
              </mc:Choice>
              <mc:Fallback>
                <p:oleObj name="Equation" r:id="rId4" imgW="1650770" imgH="787078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971800"/>
                        <a:ext cx="2476500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533400" y="4191000"/>
            <a:ext cx="8229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Anything else is more complicated, </a:t>
            </a:r>
            <a:r>
              <a:rPr lang="en-US" sz="2800" dirty="0" smtClean="0"/>
              <a:t>and…</a:t>
            </a:r>
            <a:endParaRPr lang="en-US" sz="2800" dirty="0"/>
          </a:p>
        </p:txBody>
      </p:sp>
      <p:sp>
        <p:nvSpPr>
          <p:cNvPr id="219140" name="Comment 4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6635750" y="3254375"/>
            <a:ext cx="531813" cy="47625"/>
          </a:xfrm>
          <a:custGeom>
            <a:avLst/>
            <a:gdLst>
              <a:gd name="T0" fmla="+- 0 18431 18431"/>
              <a:gd name="T1" fmla="*/ T0 w 1480"/>
              <a:gd name="T2" fmla="+- 0 9170 9038"/>
              <a:gd name="T3" fmla="*/ 9170 h 133"/>
              <a:gd name="T4" fmla="+- 0 18431 18431"/>
              <a:gd name="T5" fmla="*/ T4 w 1480"/>
              <a:gd name="T6" fmla="+- 0 9170 9038"/>
              <a:gd name="T7" fmla="*/ 9170 h 133"/>
              <a:gd name="T8" fmla="+- 0 18431 18431"/>
              <a:gd name="T9" fmla="*/ T8 w 1480"/>
              <a:gd name="T10" fmla="+- 0 9170 9038"/>
              <a:gd name="T11" fmla="*/ 9170 h 133"/>
              <a:gd name="T12" fmla="+- 0 18431 18431"/>
              <a:gd name="T13" fmla="*/ T12 w 1480"/>
              <a:gd name="T14" fmla="+- 0 9170 9038"/>
              <a:gd name="T15" fmla="*/ 9170 h 133"/>
              <a:gd name="T16" fmla="+- 0 18431 18431"/>
              <a:gd name="T17" fmla="*/ T16 w 1480"/>
              <a:gd name="T18" fmla="+- 0 9170 9038"/>
              <a:gd name="T19" fmla="*/ 9170 h 133"/>
              <a:gd name="T20" fmla="+- 0 18431 18431"/>
              <a:gd name="T21" fmla="*/ T20 w 1480"/>
              <a:gd name="T22" fmla="+- 0 9170 9038"/>
              <a:gd name="T23" fmla="*/ 9170 h 133"/>
              <a:gd name="T24" fmla="+- 0 18431 18431"/>
              <a:gd name="T25" fmla="*/ T24 w 1480"/>
              <a:gd name="T26" fmla="+- 0 9170 9038"/>
              <a:gd name="T27" fmla="*/ 9170 h 133"/>
              <a:gd name="T28" fmla="+- 0 18431 18431"/>
              <a:gd name="T29" fmla="*/ T28 w 1480"/>
              <a:gd name="T30" fmla="+- 0 9170 9038"/>
              <a:gd name="T31" fmla="*/ 9170 h 133"/>
              <a:gd name="T32" fmla="+- 0 18431 18431"/>
              <a:gd name="T33" fmla="*/ T32 w 1480"/>
              <a:gd name="T34" fmla="+- 0 9170 9038"/>
              <a:gd name="T35" fmla="*/ 9170 h 133"/>
              <a:gd name="T36" fmla="+- 0 18431 18431"/>
              <a:gd name="T37" fmla="*/ T36 w 1480"/>
              <a:gd name="T38" fmla="+- 0 9170 9038"/>
              <a:gd name="T39" fmla="*/ 9170 h 133"/>
              <a:gd name="T40" fmla="+- 0 18431 18431"/>
              <a:gd name="T41" fmla="*/ T40 w 1480"/>
              <a:gd name="T42" fmla="+- 0 9170 9038"/>
              <a:gd name="T43" fmla="*/ 9170 h 133"/>
              <a:gd name="T44" fmla="+- 0 19910 18431"/>
              <a:gd name="T45" fmla="*/ T44 w 1480"/>
              <a:gd name="T46" fmla="+- 0 9038 9038"/>
              <a:gd name="T47" fmla="*/ 9038 h 133"/>
              <a:gd name="T48" fmla="+- 0 19910 18431"/>
              <a:gd name="T49" fmla="*/ T48 w 1480"/>
              <a:gd name="T50" fmla="+- 0 9057 9038"/>
              <a:gd name="T51" fmla="*/ 9057 h 133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</a:cxnLst>
            <a:rect l="0" t="0" r="r" b="b"/>
            <a:pathLst>
              <a:path w="1480" h="133" extrusionOk="0">
                <a:moveTo>
                  <a:pt x="0" y="132"/>
                </a:moveTo>
                <a:lnTo>
                  <a:pt x="0" y="132"/>
                </a:lnTo>
              </a:path>
              <a:path w="1480" h="133" extrusionOk="0">
                <a:moveTo>
                  <a:pt x="1479" y="0"/>
                </a:moveTo>
                <a:cubicBezTo>
                  <a:pt x="1479" y="6"/>
                  <a:pt x="1479" y="13"/>
                  <a:pt x="1479" y="19"/>
                </a:cubicBezTo>
              </a:path>
            </a:pathLst>
          </a:custGeom>
          <a:noFill/>
          <a:ln w="1905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9142" name="Comment 6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259122863" y="136699625"/>
            <a:ext cx="0" cy="0"/>
          </a:xfrm>
          <a:custGeom>
            <a:avLst/>
            <a:gdLst>
              <a:gd name="T0" fmla="+- 0 19841 19841"/>
              <a:gd name="T1" fmla="*/ T0 w 1"/>
              <a:gd name="T2" fmla="+- 0 10467 10467"/>
              <a:gd name="T3" fmla="*/ 10467 h 1"/>
              <a:gd name="T4" fmla="+- 0 19841 19841"/>
              <a:gd name="T5" fmla="*/ T4 w 1"/>
              <a:gd name="T6" fmla="+- 0 10467 10467"/>
              <a:gd name="T7" fmla="*/ 10467 h 1"/>
              <a:gd name="T8" fmla="+- 0 19841 19841"/>
              <a:gd name="T9" fmla="*/ T8 w 1"/>
              <a:gd name="T10" fmla="+- 0 10467 10467"/>
              <a:gd name="T11" fmla="*/ 10467 h 1"/>
              <a:gd name="T12" fmla="+- 0 19841 19841"/>
              <a:gd name="T13" fmla="*/ T12 w 1"/>
              <a:gd name="T14" fmla="+- 0 10467 10467"/>
              <a:gd name="T15" fmla="*/ 10467 h 1"/>
              <a:gd name="T16" fmla="+- 0 19841 19841"/>
              <a:gd name="T17" fmla="*/ T16 w 1"/>
              <a:gd name="T18" fmla="+- 0 10467 10467"/>
              <a:gd name="T19" fmla="*/ 10467 h 1"/>
              <a:gd name="T20" fmla="+- 0 19841 19841"/>
              <a:gd name="T21" fmla="*/ T20 w 1"/>
              <a:gd name="T22" fmla="+- 0 10467 10467"/>
              <a:gd name="T23" fmla="*/ 10467 h 1"/>
              <a:gd name="T24" fmla="+- 0 19841 19841"/>
              <a:gd name="T25" fmla="*/ T24 w 1"/>
              <a:gd name="T26" fmla="+- 0 10467 10467"/>
              <a:gd name="T27" fmla="*/ 10467 h 1"/>
              <a:gd name="T28" fmla="+- 0 19841 19841"/>
              <a:gd name="T29" fmla="*/ T28 w 1"/>
              <a:gd name="T30" fmla="+- 0 10467 10467"/>
              <a:gd name="T31" fmla="*/ 10467 h 1"/>
              <a:gd name="T32" fmla="+- 0 19841 19841"/>
              <a:gd name="T33" fmla="*/ T32 w 1"/>
              <a:gd name="T34" fmla="+- 0 10467 10467"/>
              <a:gd name="T35" fmla="*/ 10467 h 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</a:cxnLst>
            <a:rect l="0" t="0" r="r" b="b"/>
            <a:pathLst>
              <a:path w="1" h="1" extrusionOk="0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905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7978" y="6488668"/>
            <a:ext cx="67487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Locate center of mass using integral calculus</a:t>
            </a:r>
          </a:p>
        </p:txBody>
      </p:sp>
      <p:sp>
        <p:nvSpPr>
          <p:cNvPr id="219182" name="Comment 46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25006300" y="26027063"/>
            <a:ext cx="0" cy="0"/>
          </a:xfrm>
          <a:custGeom>
            <a:avLst/>
            <a:gdLst>
              <a:gd name="T0" fmla="+- 0 12840 12840"/>
              <a:gd name="T1" fmla="*/ T0 w 1"/>
              <a:gd name="T2" fmla="+- 0 13364 13364"/>
              <a:gd name="T3" fmla="*/ 13364 h 1"/>
              <a:gd name="T4" fmla="+- 0 12840 12840"/>
              <a:gd name="T5" fmla="*/ T4 w 1"/>
              <a:gd name="T6" fmla="+- 0 13364 13364"/>
              <a:gd name="T7" fmla="*/ 13364 h 1"/>
              <a:gd name="T8" fmla="+- 0 12840 12840"/>
              <a:gd name="T9" fmla="*/ T8 w 1"/>
              <a:gd name="T10" fmla="+- 0 13364 13364"/>
              <a:gd name="T11" fmla="*/ 13364 h 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</a:cxnLst>
            <a:rect l="0" t="0" r="r" b="b"/>
            <a:pathLst>
              <a:path w="1" h="1" extrusionOk="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905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993557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9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8839200" cy="8382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sz="2000" b="1" smtClean="0"/>
              <a:t>Problem:</a:t>
            </a:r>
            <a:r>
              <a:rPr lang="en-US" sz="2000" smtClean="0"/>
              <a:t> Find the x-coordinate of the center of mass of a rod of length L whose mass per unit length varies according to the expression </a:t>
            </a:r>
            <a:r>
              <a:rPr lang="en-US" sz="2000" smtClean="0">
                <a:latin typeface="Symbol" pitchFamily="18" charset="2"/>
              </a:rPr>
              <a:t>l</a:t>
            </a:r>
            <a:r>
              <a:rPr lang="en-US" sz="2000" smtClean="0"/>
              <a:t> = </a:t>
            </a:r>
            <a:r>
              <a:rPr lang="en-US" sz="2000" smtClean="0">
                <a:latin typeface="Symbol" pitchFamily="18" charset="2"/>
              </a:rPr>
              <a:t>a</a:t>
            </a:r>
            <a:r>
              <a:rPr lang="en-US" sz="2000" smtClean="0"/>
              <a:t>x.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248400" y="609600"/>
            <a:ext cx="2860675" cy="3048000"/>
            <a:chOff x="3936" y="1008"/>
            <a:chExt cx="1802" cy="1920"/>
          </a:xfrm>
        </p:grpSpPr>
        <p:sp>
          <p:nvSpPr>
            <p:cNvPr id="90116" name="Line 4"/>
            <p:cNvSpPr>
              <a:spLocks noChangeShapeType="1"/>
            </p:cNvSpPr>
            <p:nvPr/>
          </p:nvSpPr>
          <p:spPr bwMode="auto">
            <a:xfrm>
              <a:off x="4176" y="1152"/>
              <a:ext cx="0" cy="1776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117" name="Line 5"/>
            <p:cNvSpPr>
              <a:spLocks noChangeShapeType="1"/>
            </p:cNvSpPr>
            <p:nvPr/>
          </p:nvSpPr>
          <p:spPr bwMode="auto">
            <a:xfrm>
              <a:off x="3984" y="2016"/>
              <a:ext cx="163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622" name="Rectangle 6"/>
            <p:cNvSpPr>
              <a:spLocks noChangeArrowheads="1"/>
            </p:cNvSpPr>
            <p:nvPr/>
          </p:nvSpPr>
          <p:spPr bwMode="auto">
            <a:xfrm>
              <a:off x="4176" y="1968"/>
              <a:ext cx="1152" cy="96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62000"/>
                  </a:schemeClr>
                </a:gs>
                <a:gs pos="100000">
                  <a:schemeClr val="accent1">
                    <a:gamma/>
                    <a:shade val="18039"/>
                    <a:invGamma/>
                    <a:alpha val="62000"/>
                  </a:schemeClr>
                </a:gs>
              </a:gsLst>
              <a:lin ang="0" scaled="1"/>
            </a:gra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19" name="Line 7"/>
            <p:cNvSpPr>
              <a:spLocks noChangeShapeType="1"/>
            </p:cNvSpPr>
            <p:nvPr/>
          </p:nvSpPr>
          <p:spPr bwMode="auto">
            <a:xfrm>
              <a:off x="5328" y="1920"/>
              <a:ext cx="0" cy="24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120" name="Text Box 8"/>
            <p:cNvSpPr txBox="1">
              <a:spLocks noChangeArrowheads="1"/>
            </p:cNvSpPr>
            <p:nvPr/>
          </p:nvSpPr>
          <p:spPr bwMode="auto">
            <a:xfrm>
              <a:off x="5232" y="2208"/>
              <a:ext cx="253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>
                  <a:latin typeface="Times" charset="0"/>
                </a:rPr>
                <a:t>L</a:t>
              </a:r>
            </a:p>
          </p:txBody>
        </p:sp>
        <p:sp>
          <p:nvSpPr>
            <p:cNvPr id="90121" name="Text Box 9"/>
            <p:cNvSpPr txBox="1">
              <a:spLocks noChangeArrowheads="1"/>
            </p:cNvSpPr>
            <p:nvPr/>
          </p:nvSpPr>
          <p:spPr bwMode="auto">
            <a:xfrm>
              <a:off x="5510" y="2010"/>
              <a:ext cx="228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>
                  <a:latin typeface="Times" charset="0"/>
                </a:rPr>
                <a:t>x</a:t>
              </a:r>
            </a:p>
          </p:txBody>
        </p:sp>
        <p:sp>
          <p:nvSpPr>
            <p:cNvPr id="90122" name="Text Box 10"/>
            <p:cNvSpPr txBox="1">
              <a:spLocks noChangeArrowheads="1"/>
            </p:cNvSpPr>
            <p:nvPr/>
          </p:nvSpPr>
          <p:spPr bwMode="auto">
            <a:xfrm>
              <a:off x="3936" y="1008"/>
              <a:ext cx="228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>
                  <a:latin typeface="Times" charset="0"/>
                </a:rPr>
                <a:t>y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-25551" y="6488668"/>
            <a:ext cx="6248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Locate center of mass using integral calculus</a:t>
            </a:r>
          </a:p>
        </p:txBody>
      </p:sp>
    </p:spTree>
    <p:extLst>
      <p:ext uri="{BB962C8B-B14F-4D97-AF65-F5344CB8AC3E}">
        <p14:creationId xmlns:p14="http://schemas.microsoft.com/office/powerpoint/2010/main" val="4073068868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8839200" cy="1066800"/>
          </a:xfrm>
        </p:spPr>
        <p:txBody>
          <a:bodyPr/>
          <a:lstStyle/>
          <a:p>
            <a:pPr eaLnBrk="1" hangingPunct="1"/>
            <a:r>
              <a:rPr lang="en-US" sz="2400" b="1" smtClean="0"/>
              <a:t>Problem:</a:t>
            </a:r>
            <a:r>
              <a:rPr lang="en-US" sz="2400" smtClean="0"/>
              <a:t> A thin strip of material of mass M is bent into a semicircle of radius R. Find its center of mass.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6324600" y="533400"/>
            <a:ext cx="2708275" cy="3124200"/>
            <a:chOff x="3984" y="912"/>
            <a:chExt cx="1706" cy="1968"/>
          </a:xfrm>
        </p:grpSpPr>
        <p:sp>
          <p:nvSpPr>
            <p:cNvPr id="91140" name="Line 4"/>
            <p:cNvSpPr>
              <a:spLocks noChangeShapeType="1"/>
            </p:cNvSpPr>
            <p:nvPr/>
          </p:nvSpPr>
          <p:spPr bwMode="auto">
            <a:xfrm>
              <a:off x="4752" y="1104"/>
              <a:ext cx="0" cy="1776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141" name="Oval 5"/>
            <p:cNvSpPr>
              <a:spLocks noChangeArrowheads="1"/>
            </p:cNvSpPr>
            <p:nvPr/>
          </p:nvSpPr>
          <p:spPr bwMode="auto">
            <a:xfrm>
              <a:off x="4368" y="1632"/>
              <a:ext cx="768" cy="768"/>
            </a:xfrm>
            <a:prstGeom prst="ellipse">
              <a:avLst/>
            </a:prstGeom>
            <a:noFill/>
            <a:ln w="57150" cap="sq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42" name="Rectangle 6"/>
            <p:cNvSpPr>
              <a:spLocks noChangeArrowheads="1"/>
            </p:cNvSpPr>
            <p:nvPr/>
          </p:nvSpPr>
          <p:spPr bwMode="auto">
            <a:xfrm>
              <a:off x="4320" y="1584"/>
              <a:ext cx="432" cy="912"/>
            </a:xfrm>
            <a:prstGeom prst="rect">
              <a:avLst/>
            </a:prstGeom>
            <a:solidFill>
              <a:schemeClr val="bg1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43" name="Line 7"/>
            <p:cNvSpPr>
              <a:spLocks noChangeShapeType="1"/>
            </p:cNvSpPr>
            <p:nvPr/>
          </p:nvSpPr>
          <p:spPr bwMode="auto">
            <a:xfrm>
              <a:off x="3984" y="2016"/>
              <a:ext cx="163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144" name="Text Box 8"/>
            <p:cNvSpPr txBox="1">
              <a:spLocks noChangeArrowheads="1"/>
            </p:cNvSpPr>
            <p:nvPr/>
          </p:nvSpPr>
          <p:spPr bwMode="auto">
            <a:xfrm>
              <a:off x="5462" y="2010"/>
              <a:ext cx="228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>
                  <a:latin typeface="Times" charset="0"/>
                </a:rPr>
                <a:t>x</a:t>
              </a:r>
            </a:p>
          </p:txBody>
        </p:sp>
        <p:sp>
          <p:nvSpPr>
            <p:cNvPr id="91145" name="Text Box 9"/>
            <p:cNvSpPr txBox="1">
              <a:spLocks noChangeArrowheads="1"/>
            </p:cNvSpPr>
            <p:nvPr/>
          </p:nvSpPr>
          <p:spPr bwMode="auto">
            <a:xfrm>
              <a:off x="4512" y="912"/>
              <a:ext cx="228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>
                  <a:latin typeface="Times" charset="0"/>
                </a:rPr>
                <a:t>y</a:t>
              </a:r>
            </a:p>
          </p:txBody>
        </p:sp>
        <p:sp>
          <p:nvSpPr>
            <p:cNvPr id="91146" name="Line 10"/>
            <p:cNvSpPr>
              <a:spLocks noChangeShapeType="1"/>
            </p:cNvSpPr>
            <p:nvPr/>
          </p:nvSpPr>
          <p:spPr bwMode="auto">
            <a:xfrm flipH="1">
              <a:off x="5156" y="1936"/>
              <a:ext cx="0" cy="1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147" name="Text Box 11"/>
            <p:cNvSpPr txBox="1">
              <a:spLocks noChangeArrowheads="1"/>
            </p:cNvSpPr>
            <p:nvPr/>
          </p:nvSpPr>
          <p:spPr bwMode="auto">
            <a:xfrm>
              <a:off x="5048" y="2080"/>
              <a:ext cx="24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2400">
                  <a:latin typeface="Times" charset="0"/>
                </a:rPr>
                <a:t>R</a:t>
              </a:r>
            </a:p>
          </p:txBody>
        </p:sp>
        <p:sp>
          <p:nvSpPr>
            <p:cNvPr id="91148" name="Line 12"/>
            <p:cNvSpPr>
              <a:spLocks noChangeShapeType="1"/>
            </p:cNvSpPr>
            <p:nvPr/>
          </p:nvSpPr>
          <p:spPr bwMode="auto">
            <a:xfrm flipH="1">
              <a:off x="4688" y="1614"/>
              <a:ext cx="1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149" name="Text Box 13"/>
            <p:cNvSpPr txBox="1">
              <a:spLocks noChangeArrowheads="1"/>
            </p:cNvSpPr>
            <p:nvPr/>
          </p:nvSpPr>
          <p:spPr bwMode="auto">
            <a:xfrm>
              <a:off x="4464" y="1466"/>
              <a:ext cx="24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2400">
                  <a:latin typeface="Times" charset="0"/>
                </a:rPr>
                <a:t>R</a:t>
              </a:r>
            </a:p>
          </p:txBody>
        </p:sp>
        <p:sp>
          <p:nvSpPr>
            <p:cNvPr id="91150" name="Line 14"/>
            <p:cNvSpPr>
              <a:spLocks noChangeShapeType="1"/>
            </p:cNvSpPr>
            <p:nvPr/>
          </p:nvSpPr>
          <p:spPr bwMode="auto">
            <a:xfrm flipH="1">
              <a:off x="4684" y="2410"/>
              <a:ext cx="1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151" name="Text Box 15"/>
            <p:cNvSpPr txBox="1">
              <a:spLocks noChangeArrowheads="1"/>
            </p:cNvSpPr>
            <p:nvPr/>
          </p:nvSpPr>
          <p:spPr bwMode="auto">
            <a:xfrm>
              <a:off x="4400" y="2256"/>
              <a:ext cx="308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2400">
                  <a:latin typeface="Times" charset="0"/>
                </a:rPr>
                <a:t>-R</a:t>
              </a:r>
            </a:p>
          </p:txBody>
        </p:sp>
      </p:grpSp>
      <p:sp>
        <p:nvSpPr>
          <p:cNvPr id="304130" name="Comment 2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274377150" y="86521925"/>
            <a:ext cx="0" cy="0"/>
          </a:xfrm>
          <a:custGeom>
            <a:avLst/>
            <a:gdLst>
              <a:gd name="T0" fmla="+- 0 21009 21009"/>
              <a:gd name="T1" fmla="*/ T0 w 1"/>
              <a:gd name="T2" fmla="+- 0 6625 6625"/>
              <a:gd name="T3" fmla="*/ 6625 h 1"/>
              <a:gd name="T4" fmla="+- 0 21009 21009"/>
              <a:gd name="T5" fmla="*/ T4 w 1"/>
              <a:gd name="T6" fmla="+- 0 6625 6625"/>
              <a:gd name="T7" fmla="*/ 6625 h 1"/>
              <a:gd name="T8" fmla="+- 0 21009 21009"/>
              <a:gd name="T9" fmla="*/ T8 w 1"/>
              <a:gd name="T10" fmla="+- 0 6625 6625"/>
              <a:gd name="T11" fmla="*/ 6625 h 1"/>
              <a:gd name="T12" fmla="+- 0 21009 21009"/>
              <a:gd name="T13" fmla="*/ T12 w 1"/>
              <a:gd name="T14" fmla="+- 0 6625 6625"/>
              <a:gd name="T15" fmla="*/ 6625 h 1"/>
              <a:gd name="T16" fmla="+- 0 21009 21009"/>
              <a:gd name="T17" fmla="*/ T16 w 1"/>
              <a:gd name="T18" fmla="+- 0 6625 6625"/>
              <a:gd name="T19" fmla="*/ 6625 h 1"/>
              <a:gd name="T20" fmla="+- 0 21009 21009"/>
              <a:gd name="T21" fmla="*/ T20 w 1"/>
              <a:gd name="T22" fmla="+- 0 6625 6625"/>
              <a:gd name="T23" fmla="*/ 6625 h 1"/>
              <a:gd name="T24" fmla="+- 0 21009 21009"/>
              <a:gd name="T25" fmla="*/ T24 w 1"/>
              <a:gd name="T26" fmla="+- 0 6625 6625"/>
              <a:gd name="T27" fmla="*/ 6625 h 1"/>
              <a:gd name="T28" fmla="+- 0 21009 21009"/>
              <a:gd name="T29" fmla="*/ T28 w 1"/>
              <a:gd name="T30" fmla="+- 0 6625 6625"/>
              <a:gd name="T31" fmla="*/ 6625 h 1"/>
              <a:gd name="T32" fmla="+- 0 21009 21009"/>
              <a:gd name="T33" fmla="*/ T32 w 1"/>
              <a:gd name="T34" fmla="+- 0 6625 6625"/>
              <a:gd name="T35" fmla="*/ 6625 h 1"/>
              <a:gd name="T36" fmla="+- 0 21009 21009"/>
              <a:gd name="T37" fmla="*/ T36 w 1"/>
              <a:gd name="T38" fmla="+- 0 6625 6625"/>
              <a:gd name="T39" fmla="*/ 6625 h 1"/>
              <a:gd name="T40" fmla="+- 0 21009 21009"/>
              <a:gd name="T41" fmla="*/ T40 w 1"/>
              <a:gd name="T42" fmla="+- 0 6625 6625"/>
              <a:gd name="T43" fmla="*/ 6625 h 1"/>
              <a:gd name="T44" fmla="+- 0 21009 21009"/>
              <a:gd name="T45" fmla="*/ T44 w 1"/>
              <a:gd name="T46" fmla="+- 0 6625 6625"/>
              <a:gd name="T47" fmla="*/ 6625 h 1"/>
              <a:gd name="T48" fmla="+- 0 21009 21009"/>
              <a:gd name="T49" fmla="*/ T48 w 1"/>
              <a:gd name="T50" fmla="+- 0 6625 6625"/>
              <a:gd name="T51" fmla="*/ 6625 h 1"/>
              <a:gd name="T52" fmla="+- 0 21009 21009"/>
              <a:gd name="T53" fmla="*/ T52 w 1"/>
              <a:gd name="T54" fmla="+- 0 6625 6625"/>
              <a:gd name="T55" fmla="*/ 6625 h 1"/>
              <a:gd name="T56" fmla="+- 0 21009 21009"/>
              <a:gd name="T57" fmla="*/ T56 w 1"/>
              <a:gd name="T58" fmla="+- 0 6625 6625"/>
              <a:gd name="T59" fmla="*/ 6625 h 1"/>
              <a:gd name="T60" fmla="+- 0 21009 21009"/>
              <a:gd name="T61" fmla="*/ T60 w 1"/>
              <a:gd name="T62" fmla="+- 0 6625 6625"/>
              <a:gd name="T63" fmla="*/ 6625 h 1"/>
              <a:gd name="T64" fmla="+- 0 21009 21009"/>
              <a:gd name="T65" fmla="*/ T64 w 1"/>
              <a:gd name="T66" fmla="+- 0 6625 6625"/>
              <a:gd name="T67" fmla="*/ 6625 h 1"/>
              <a:gd name="T68" fmla="+- 0 21009 21009"/>
              <a:gd name="T69" fmla="*/ T68 w 1"/>
              <a:gd name="T70" fmla="+- 0 6625 6625"/>
              <a:gd name="T71" fmla="*/ 6625 h 1"/>
              <a:gd name="T72" fmla="+- 0 21009 21009"/>
              <a:gd name="T73" fmla="*/ T72 w 1"/>
              <a:gd name="T74" fmla="+- 0 6625 6625"/>
              <a:gd name="T75" fmla="*/ 6625 h 1"/>
              <a:gd name="T76" fmla="+- 0 21009 21009"/>
              <a:gd name="T77" fmla="*/ T76 w 1"/>
              <a:gd name="T78" fmla="+- 0 6625 6625"/>
              <a:gd name="T79" fmla="*/ 6625 h 1"/>
              <a:gd name="T80" fmla="+- 0 21009 21009"/>
              <a:gd name="T81" fmla="*/ T80 w 1"/>
              <a:gd name="T82" fmla="+- 0 6625 6625"/>
              <a:gd name="T83" fmla="*/ 6625 h 1"/>
              <a:gd name="T84" fmla="+- 0 21009 21009"/>
              <a:gd name="T85" fmla="*/ T84 w 1"/>
              <a:gd name="T86" fmla="+- 0 6625 6625"/>
              <a:gd name="T87" fmla="*/ 6625 h 1"/>
              <a:gd name="T88" fmla="+- 0 21009 21009"/>
              <a:gd name="T89" fmla="*/ T88 w 1"/>
              <a:gd name="T90" fmla="+- 0 6625 6625"/>
              <a:gd name="T91" fmla="*/ 6625 h 1"/>
              <a:gd name="T92" fmla="+- 0 21009 21009"/>
              <a:gd name="T93" fmla="*/ T92 w 1"/>
              <a:gd name="T94" fmla="+- 0 6625 6625"/>
              <a:gd name="T95" fmla="*/ 6625 h 1"/>
              <a:gd name="T96" fmla="+- 0 21009 21009"/>
              <a:gd name="T97" fmla="*/ T96 w 1"/>
              <a:gd name="T98" fmla="+- 0 6625 6625"/>
              <a:gd name="T99" fmla="*/ 6625 h 1"/>
              <a:gd name="T100" fmla="+- 0 21009 21009"/>
              <a:gd name="T101" fmla="*/ T100 w 1"/>
              <a:gd name="T102" fmla="+- 0 6625 6625"/>
              <a:gd name="T103" fmla="*/ 6625 h 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</a:cxnLst>
            <a:rect l="0" t="0" r="r" b="b"/>
            <a:pathLst>
              <a:path w="1" h="1" extrusionOk="0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905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57" name="Comment 29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56642000" y="125023563"/>
            <a:ext cx="0" cy="0"/>
          </a:xfrm>
          <a:custGeom>
            <a:avLst/>
            <a:gdLst>
              <a:gd name="T0" fmla="+- 0 4337 4337"/>
              <a:gd name="T1" fmla="*/ T0 w 1"/>
              <a:gd name="T2" fmla="+- 0 9573 9573"/>
              <a:gd name="T3" fmla="*/ 9573 h 1"/>
              <a:gd name="T4" fmla="+- 0 4337 4337"/>
              <a:gd name="T5" fmla="*/ T4 w 1"/>
              <a:gd name="T6" fmla="+- 0 9573 9573"/>
              <a:gd name="T7" fmla="*/ 9573 h 1"/>
              <a:gd name="T8" fmla="+- 0 4337 4337"/>
              <a:gd name="T9" fmla="*/ T8 w 1"/>
              <a:gd name="T10" fmla="+- 0 9573 9573"/>
              <a:gd name="T11" fmla="*/ 9573 h 1"/>
              <a:gd name="T12" fmla="+- 0 4337 4337"/>
              <a:gd name="T13" fmla="*/ T12 w 1"/>
              <a:gd name="T14" fmla="+- 0 9573 9573"/>
              <a:gd name="T15" fmla="*/ 9573 h 1"/>
              <a:gd name="T16" fmla="+- 0 4337 4337"/>
              <a:gd name="T17" fmla="*/ T16 w 1"/>
              <a:gd name="T18" fmla="+- 0 9573 9573"/>
              <a:gd name="T19" fmla="*/ 9573 h 1"/>
              <a:gd name="T20" fmla="+- 0 4337 4337"/>
              <a:gd name="T21" fmla="*/ T20 w 1"/>
              <a:gd name="T22" fmla="+- 0 9573 9573"/>
              <a:gd name="T23" fmla="*/ 9573 h 1"/>
              <a:gd name="T24" fmla="+- 0 4337 4337"/>
              <a:gd name="T25" fmla="*/ T24 w 1"/>
              <a:gd name="T26" fmla="+- 0 9573 9573"/>
              <a:gd name="T27" fmla="*/ 9573 h 1"/>
              <a:gd name="T28" fmla="+- 0 4337 4337"/>
              <a:gd name="T29" fmla="*/ T28 w 1"/>
              <a:gd name="T30" fmla="+- 0 9573 9573"/>
              <a:gd name="T31" fmla="*/ 9573 h 1"/>
              <a:gd name="T32" fmla="+- 0 4337 4337"/>
              <a:gd name="T33" fmla="*/ T32 w 1"/>
              <a:gd name="T34" fmla="+- 0 9573 9573"/>
              <a:gd name="T35" fmla="*/ 9573 h 1"/>
              <a:gd name="T36" fmla="+- 0 4337 4337"/>
              <a:gd name="T37" fmla="*/ T36 w 1"/>
              <a:gd name="T38" fmla="+- 0 9573 9573"/>
              <a:gd name="T39" fmla="*/ 9573 h 1"/>
              <a:gd name="T40" fmla="+- 0 4337 4337"/>
              <a:gd name="T41" fmla="*/ T40 w 1"/>
              <a:gd name="T42" fmla="+- 0 9573 9573"/>
              <a:gd name="T43" fmla="*/ 9573 h 1"/>
              <a:gd name="T44" fmla="+- 0 4337 4337"/>
              <a:gd name="T45" fmla="*/ T44 w 1"/>
              <a:gd name="T46" fmla="+- 0 9573 9573"/>
              <a:gd name="T47" fmla="*/ 9573 h 1"/>
              <a:gd name="T48" fmla="+- 0 4337 4337"/>
              <a:gd name="T49" fmla="*/ T48 w 1"/>
              <a:gd name="T50" fmla="+- 0 9573 9573"/>
              <a:gd name="T51" fmla="*/ 9573 h 1"/>
              <a:gd name="T52" fmla="+- 0 4337 4337"/>
              <a:gd name="T53" fmla="*/ T52 w 1"/>
              <a:gd name="T54" fmla="+- 0 9573 9573"/>
              <a:gd name="T55" fmla="*/ 9573 h 1"/>
              <a:gd name="T56" fmla="+- 0 4337 4337"/>
              <a:gd name="T57" fmla="*/ T56 w 1"/>
              <a:gd name="T58" fmla="+- 0 9573 9573"/>
              <a:gd name="T59" fmla="*/ 9573 h 1"/>
              <a:gd name="T60" fmla="+- 0 4337 4337"/>
              <a:gd name="T61" fmla="*/ T60 w 1"/>
              <a:gd name="T62" fmla="+- 0 9573 9573"/>
              <a:gd name="T63" fmla="*/ 9573 h 1"/>
              <a:gd name="T64" fmla="+- 0 4337 4337"/>
              <a:gd name="T65" fmla="*/ T64 w 1"/>
              <a:gd name="T66" fmla="+- 0 9573 9573"/>
              <a:gd name="T67" fmla="*/ 9573 h 1"/>
              <a:gd name="T68" fmla="+- 0 4337 4337"/>
              <a:gd name="T69" fmla="*/ T68 w 1"/>
              <a:gd name="T70" fmla="+- 0 9573 9573"/>
              <a:gd name="T71" fmla="*/ 9573 h 1"/>
              <a:gd name="T72" fmla="+- 0 4337 4337"/>
              <a:gd name="T73" fmla="*/ T72 w 1"/>
              <a:gd name="T74" fmla="+- 0 9573 9573"/>
              <a:gd name="T75" fmla="*/ 9573 h 1"/>
              <a:gd name="T76" fmla="+- 0 4337 4337"/>
              <a:gd name="T77" fmla="*/ T76 w 1"/>
              <a:gd name="T78" fmla="+- 0 9573 9573"/>
              <a:gd name="T79" fmla="*/ 9573 h 1"/>
              <a:gd name="T80" fmla="+- 0 4337 4337"/>
              <a:gd name="T81" fmla="*/ T80 w 1"/>
              <a:gd name="T82" fmla="+- 0 9573 9573"/>
              <a:gd name="T83" fmla="*/ 9573 h 1"/>
              <a:gd name="T84" fmla="+- 0 4337 4337"/>
              <a:gd name="T85" fmla="*/ T84 w 1"/>
              <a:gd name="T86" fmla="+- 0 9573 9573"/>
              <a:gd name="T87" fmla="*/ 9573 h 1"/>
              <a:gd name="T88" fmla="+- 0 4337 4337"/>
              <a:gd name="T89" fmla="*/ T88 w 1"/>
              <a:gd name="T90" fmla="+- 0 9573 9573"/>
              <a:gd name="T91" fmla="*/ 9573 h 1"/>
              <a:gd name="T92" fmla="+- 0 4337 4337"/>
              <a:gd name="T93" fmla="*/ T92 w 1"/>
              <a:gd name="T94" fmla="+- 0 9573 9573"/>
              <a:gd name="T95" fmla="*/ 9573 h 1"/>
              <a:gd name="T96" fmla="+- 0 4337 4337"/>
              <a:gd name="T97" fmla="*/ T96 w 1"/>
              <a:gd name="T98" fmla="+- 0 9573 9573"/>
              <a:gd name="T99" fmla="*/ 9573 h 1"/>
              <a:gd name="T100" fmla="+- 0 4337 4337"/>
              <a:gd name="T101" fmla="*/ T100 w 1"/>
              <a:gd name="T102" fmla="+- 0 9573 9573"/>
              <a:gd name="T103" fmla="*/ 9573 h 1"/>
              <a:gd name="T104" fmla="+- 0 4337 4337"/>
              <a:gd name="T105" fmla="*/ T104 w 1"/>
              <a:gd name="T106" fmla="+- 0 9573 9573"/>
              <a:gd name="T107" fmla="*/ 9573 h 1"/>
              <a:gd name="T108" fmla="+- 0 4337 4337"/>
              <a:gd name="T109" fmla="*/ T108 w 1"/>
              <a:gd name="T110" fmla="+- 0 9573 9573"/>
              <a:gd name="T111" fmla="*/ 9573 h 1"/>
              <a:gd name="T112" fmla="+- 0 4337 4337"/>
              <a:gd name="T113" fmla="*/ T112 w 1"/>
              <a:gd name="T114" fmla="+- 0 9573 9573"/>
              <a:gd name="T115" fmla="*/ 9573 h 1"/>
              <a:gd name="T116" fmla="+- 0 4337 4337"/>
              <a:gd name="T117" fmla="*/ T116 w 1"/>
              <a:gd name="T118" fmla="+- 0 9573 9573"/>
              <a:gd name="T119" fmla="*/ 9573 h 1"/>
              <a:gd name="T120" fmla="+- 0 4337 4337"/>
              <a:gd name="T121" fmla="*/ T120 w 1"/>
              <a:gd name="T122" fmla="+- 0 9573 9573"/>
              <a:gd name="T123" fmla="*/ 9573 h 1"/>
              <a:gd name="T124" fmla="+- 0 4337 4337"/>
              <a:gd name="T125" fmla="*/ T124 w 1"/>
              <a:gd name="T126" fmla="+- 0 9573 9573"/>
              <a:gd name="T127" fmla="*/ 9573 h 1"/>
              <a:gd name="T128" fmla="+- 0 4337 4337"/>
              <a:gd name="T129" fmla="*/ T128 w 1"/>
              <a:gd name="T130" fmla="+- 0 9573 9573"/>
              <a:gd name="T131" fmla="*/ 9573 h 1"/>
              <a:gd name="T132" fmla="+- 0 4337 4337"/>
              <a:gd name="T133" fmla="*/ T132 w 1"/>
              <a:gd name="T134" fmla="+- 0 9573 9573"/>
              <a:gd name="T135" fmla="*/ 9573 h 1"/>
              <a:gd name="T136" fmla="+- 0 4337 4337"/>
              <a:gd name="T137" fmla="*/ T136 w 1"/>
              <a:gd name="T138" fmla="+- 0 9573 9573"/>
              <a:gd name="T139" fmla="*/ 9573 h 1"/>
              <a:gd name="T140" fmla="+- 0 4337 4337"/>
              <a:gd name="T141" fmla="*/ T140 w 1"/>
              <a:gd name="T142" fmla="+- 0 9573 9573"/>
              <a:gd name="T143" fmla="*/ 9573 h 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</a:cxnLst>
            <a:rect l="0" t="0" r="r" b="b"/>
            <a:pathLst>
              <a:path w="1" h="1" extrusionOk="0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905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-25551" y="6488668"/>
            <a:ext cx="6248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Locate center of mass using integral calculus</a:t>
            </a:r>
          </a:p>
        </p:txBody>
      </p:sp>
    </p:spTree>
    <p:extLst>
      <p:ext uri="{BB962C8B-B14F-4D97-AF65-F5344CB8AC3E}">
        <p14:creationId xmlns:p14="http://schemas.microsoft.com/office/powerpoint/2010/main" val="1395140116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Using Center of Mass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875" y="3743325"/>
            <a:ext cx="5048250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485089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Motion of a System of Particles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371600"/>
            <a:ext cx="8915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Consider these questions</a:t>
            </a:r>
            <a:r>
              <a:rPr lang="en-US" sz="2800" dirty="0" smtClean="0"/>
              <a:t>:</a:t>
            </a:r>
            <a:endParaRPr lang="en-US" sz="2800" dirty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What do you know happens if there is no external force on a system?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What about if the system consists of several interacting parts, all exerting forces on each other?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7949530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128</TotalTime>
  <Words>564</Words>
  <Application>Microsoft Office PowerPoint</Application>
  <PresentationFormat>On-screen Show (4:3)</PresentationFormat>
  <Paragraphs>82</Paragraphs>
  <Slides>11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Arial Black</vt:lpstr>
      <vt:lpstr>Calibri</vt:lpstr>
      <vt:lpstr>Symbol</vt:lpstr>
      <vt:lpstr>Times</vt:lpstr>
      <vt:lpstr>Wingdings</vt:lpstr>
      <vt:lpstr>Essential</vt:lpstr>
      <vt:lpstr>Equation</vt:lpstr>
      <vt:lpstr>Announcements:</vt:lpstr>
      <vt:lpstr>Center of Mass (Solid Objects)</vt:lpstr>
      <vt:lpstr>Objectives</vt:lpstr>
      <vt:lpstr>Objectives</vt:lpstr>
      <vt:lpstr>Center of Mass for more complicated situations</vt:lpstr>
      <vt:lpstr>PowerPoint Presentation</vt:lpstr>
      <vt:lpstr>PowerPoint Presentation</vt:lpstr>
      <vt:lpstr>Using Center of Mass</vt:lpstr>
      <vt:lpstr>Motion of a System of Particles</vt:lpstr>
      <vt:lpstr>Motion of a System of Particles</vt:lpstr>
      <vt:lpstr>Romantic Problem</vt:lpstr>
    </vt:vector>
  </TitlesOfParts>
  <Company>Oak Ridge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Center of Mass (Solid Objects)</dc:title>
  <dc:creator>ORS User</dc:creator>
  <cp:lastModifiedBy>BETSY HONDORF</cp:lastModifiedBy>
  <cp:revision>17</cp:revision>
  <cp:lastPrinted>2013-11-06T18:32:28Z</cp:lastPrinted>
  <dcterms:created xsi:type="dcterms:W3CDTF">2012-11-07T18:48:36Z</dcterms:created>
  <dcterms:modified xsi:type="dcterms:W3CDTF">2015-11-05T14:03:05Z</dcterms:modified>
</cp:coreProperties>
</file>