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
  </p:notesMasterIdLst>
  <p:sldIdLst>
    <p:sldId id="310" r:id="rId2"/>
    <p:sldId id="303" r:id="rId3"/>
    <p:sldId id="30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14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5" autoAdjust="0"/>
    <p:restoredTop sz="94660"/>
  </p:normalViewPr>
  <p:slideViewPr>
    <p:cSldViewPr>
      <p:cViewPr>
        <p:scale>
          <a:sx n="80" d="100"/>
          <a:sy n="80" d="100"/>
        </p:scale>
        <p:origin x="1104"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38897-06D0-48A7-ACF6-BDC3B6F63C74}" type="datetimeFigureOut">
              <a:rPr lang="en-US" smtClean="0"/>
              <a:t>8/10/2015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359923-EA07-462B-8513-2C69392524FD}" type="slidenum">
              <a:rPr lang="en-US" smtClean="0"/>
              <a:t>‹#›</a:t>
            </a:fld>
            <a:endParaRPr lang="en-US"/>
          </a:p>
        </p:txBody>
      </p:sp>
    </p:spTree>
    <p:extLst>
      <p:ext uri="{BB962C8B-B14F-4D97-AF65-F5344CB8AC3E}">
        <p14:creationId xmlns:p14="http://schemas.microsoft.com/office/powerpoint/2010/main" val="397770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p:spPr>
        <p:txBody>
          <a:bodyPr/>
          <a:lstStyle/>
          <a:p>
            <a:r>
              <a:rPr lang="en-US" smtClean="0"/>
              <a:t>Physics C 1-D Motion</a:t>
            </a:r>
          </a:p>
        </p:txBody>
      </p:sp>
      <p:sp>
        <p:nvSpPr>
          <p:cNvPr id="120835" name="Rectangle 3"/>
          <p:cNvSpPr>
            <a:spLocks noGrp="1" noChangeArrowheads="1"/>
          </p:cNvSpPr>
          <p:nvPr>
            <p:ph type="dt" sz="quarter" idx="1"/>
          </p:nvPr>
        </p:nvSpPr>
        <p:spPr>
          <a:noFill/>
        </p:spPr>
        <p:txBody>
          <a:bodyPr/>
          <a:lstStyle/>
          <a:p>
            <a:r>
              <a:rPr lang="en-US" smtClean="0"/>
              <a:t>2007-2008</a:t>
            </a:r>
          </a:p>
        </p:txBody>
      </p:sp>
      <p:sp>
        <p:nvSpPr>
          <p:cNvPr id="120836" name="Rectangle 6"/>
          <p:cNvSpPr>
            <a:spLocks noGrp="1" noChangeArrowheads="1"/>
          </p:cNvSpPr>
          <p:nvPr>
            <p:ph type="ftr" sz="quarter" idx="4"/>
          </p:nvPr>
        </p:nvSpPr>
        <p:spPr>
          <a:noFill/>
        </p:spPr>
        <p:txBody>
          <a:bodyPr/>
          <a:lstStyle/>
          <a:p>
            <a:r>
              <a:rPr lang="en-US" smtClean="0"/>
              <a:t>Bertrand</a:t>
            </a:r>
          </a:p>
        </p:txBody>
      </p:sp>
      <p:sp>
        <p:nvSpPr>
          <p:cNvPr id="120837" name="Rectangle 7"/>
          <p:cNvSpPr>
            <a:spLocks noGrp="1" noChangeArrowheads="1"/>
          </p:cNvSpPr>
          <p:nvPr>
            <p:ph type="sldNum" sz="quarter" idx="5"/>
          </p:nvPr>
        </p:nvSpPr>
        <p:spPr>
          <a:noFill/>
        </p:spPr>
        <p:txBody>
          <a:bodyPr/>
          <a:lstStyle/>
          <a:p>
            <a:fld id="{F5929A0B-9B4C-4057-A0CE-8D89FE80F0B1}" type="slidenum">
              <a:rPr lang="en-US" smtClean="0"/>
              <a:pPr/>
              <a:t>2</a:t>
            </a:fld>
            <a:endParaRPr lang="en-US" smtClean="0"/>
          </a:p>
        </p:txBody>
      </p:sp>
      <p:sp>
        <p:nvSpPr>
          <p:cNvPr id="120838" name="Rectangle 2"/>
          <p:cNvSpPr>
            <a:spLocks noGrp="1" noRot="1" noChangeAspect="1" noChangeArrowheads="1" noTextEdit="1"/>
          </p:cNvSpPr>
          <p:nvPr>
            <p:ph type="sldImg"/>
          </p:nvPr>
        </p:nvSpPr>
        <p:spPr>
          <a:ln/>
        </p:spPr>
      </p:sp>
      <p:sp>
        <p:nvSpPr>
          <p:cNvPr id="12083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51856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a:noFill/>
        </p:spPr>
        <p:txBody>
          <a:bodyPr/>
          <a:lstStyle/>
          <a:p>
            <a:r>
              <a:rPr lang="en-US" smtClean="0"/>
              <a:t>Physics C 1-D Motion</a:t>
            </a:r>
          </a:p>
        </p:txBody>
      </p:sp>
      <p:sp>
        <p:nvSpPr>
          <p:cNvPr id="109571" name="Rectangle 3"/>
          <p:cNvSpPr>
            <a:spLocks noGrp="1" noChangeArrowheads="1"/>
          </p:cNvSpPr>
          <p:nvPr>
            <p:ph type="dt" sz="quarter" idx="1"/>
          </p:nvPr>
        </p:nvSpPr>
        <p:spPr>
          <a:noFill/>
        </p:spPr>
        <p:txBody>
          <a:bodyPr/>
          <a:lstStyle/>
          <a:p>
            <a:r>
              <a:rPr lang="en-US" smtClean="0"/>
              <a:t>2007-2008</a:t>
            </a:r>
          </a:p>
        </p:txBody>
      </p:sp>
      <p:sp>
        <p:nvSpPr>
          <p:cNvPr id="109572" name="Rectangle 6"/>
          <p:cNvSpPr>
            <a:spLocks noGrp="1" noChangeArrowheads="1"/>
          </p:cNvSpPr>
          <p:nvPr>
            <p:ph type="ftr" sz="quarter" idx="4"/>
          </p:nvPr>
        </p:nvSpPr>
        <p:spPr>
          <a:noFill/>
        </p:spPr>
        <p:txBody>
          <a:bodyPr/>
          <a:lstStyle/>
          <a:p>
            <a:r>
              <a:rPr lang="en-US" smtClean="0"/>
              <a:t>Bertrand</a:t>
            </a:r>
          </a:p>
        </p:txBody>
      </p:sp>
      <p:sp>
        <p:nvSpPr>
          <p:cNvPr id="109573" name="Rectangle 7"/>
          <p:cNvSpPr>
            <a:spLocks noGrp="1" noChangeArrowheads="1"/>
          </p:cNvSpPr>
          <p:nvPr>
            <p:ph type="sldNum" sz="quarter" idx="5"/>
          </p:nvPr>
        </p:nvSpPr>
        <p:spPr>
          <a:noFill/>
        </p:spPr>
        <p:txBody>
          <a:bodyPr/>
          <a:lstStyle/>
          <a:p>
            <a:fld id="{E5E73534-051F-45B9-9A0D-210F3114DF98}" type="slidenum">
              <a:rPr lang="en-US" smtClean="0"/>
              <a:pPr/>
              <a:t>3</a:t>
            </a:fld>
            <a:endParaRPr lang="en-US" smtClean="0"/>
          </a:p>
        </p:txBody>
      </p:sp>
      <p:sp>
        <p:nvSpPr>
          <p:cNvPr id="109574" name="Rectangle 2"/>
          <p:cNvSpPr>
            <a:spLocks noGrp="1" noRot="1" noChangeAspect="1" noChangeArrowheads="1" noTextEdit="1"/>
          </p:cNvSpPr>
          <p:nvPr>
            <p:ph type="sldImg"/>
          </p:nvPr>
        </p:nvSpPr>
        <p:spPr>
          <a:ln/>
        </p:spPr>
      </p:sp>
      <p:sp>
        <p:nvSpPr>
          <p:cNvPr id="109575"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40603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126E2F-06F2-43EA-BBDA-B3DBA6E9883F}"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54237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6E2F-06F2-43EA-BBDA-B3DBA6E9883F}"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146043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6E2F-06F2-43EA-BBDA-B3DBA6E9883F}"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166951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26E2F-06F2-43EA-BBDA-B3DBA6E9883F}"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321029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26E2F-06F2-43EA-BBDA-B3DBA6E9883F}"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75988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126E2F-06F2-43EA-BBDA-B3DBA6E9883F}"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108137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126E2F-06F2-43EA-BBDA-B3DBA6E9883F}"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378503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126E2F-06F2-43EA-BBDA-B3DBA6E9883F}"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147248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26E2F-06F2-43EA-BBDA-B3DBA6E9883F}"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3139445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26E2F-06F2-43EA-BBDA-B3DBA6E9883F}"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402470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26E2F-06F2-43EA-BBDA-B3DBA6E9883F}"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34B5D-1BB7-479A-A0DB-AAA0468E8F2E}" type="slidenum">
              <a:rPr lang="en-US" smtClean="0"/>
              <a:t>‹#›</a:t>
            </a:fld>
            <a:endParaRPr lang="en-US"/>
          </a:p>
        </p:txBody>
      </p:sp>
    </p:spTree>
    <p:extLst>
      <p:ext uri="{BB962C8B-B14F-4D97-AF65-F5344CB8AC3E}">
        <p14:creationId xmlns:p14="http://schemas.microsoft.com/office/powerpoint/2010/main" val="268620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26E2F-06F2-43EA-BBDA-B3DBA6E9883F}" type="datetimeFigureOut">
              <a:rPr lang="en-US" smtClean="0"/>
              <a:t>8/10/2015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34B5D-1BB7-479A-A0DB-AAA0468E8F2E}" type="slidenum">
              <a:rPr lang="en-US" smtClean="0"/>
              <a:t>‹#›</a:t>
            </a:fld>
            <a:endParaRPr lang="en-US"/>
          </a:p>
        </p:txBody>
      </p:sp>
    </p:spTree>
    <p:extLst>
      <p:ext uri="{BB962C8B-B14F-4D97-AF65-F5344CB8AC3E}">
        <p14:creationId xmlns:p14="http://schemas.microsoft.com/office/powerpoint/2010/main" val="107324436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Announcements</a:t>
            </a:r>
            <a:endParaRPr lang="en-US" sz="6000" dirty="0"/>
          </a:p>
        </p:txBody>
      </p:sp>
      <p:sp>
        <p:nvSpPr>
          <p:cNvPr id="3" name="Content Placeholder 2"/>
          <p:cNvSpPr>
            <a:spLocks noGrp="1"/>
          </p:cNvSpPr>
          <p:nvPr>
            <p:ph idx="1"/>
          </p:nvPr>
        </p:nvSpPr>
        <p:spPr/>
        <p:txBody>
          <a:bodyPr>
            <a:normAutofit/>
          </a:bodyPr>
          <a:lstStyle/>
          <a:p>
            <a:r>
              <a:rPr lang="en-US" sz="4400" dirty="0" smtClean="0"/>
              <a:t>Selfie + Book </a:t>
            </a:r>
            <a:r>
              <a:rPr lang="en-US" sz="4400" dirty="0" smtClean="0"/>
              <a:t>Number (check </a:t>
            </a:r>
            <a:r>
              <a:rPr lang="en-US" sz="4400" dirty="0" smtClean="0">
                <a:sym typeface="Wingdings" panose="05000000000000000000" pitchFamily="2" charset="2"/>
              </a:rPr>
              <a:t>)</a:t>
            </a:r>
            <a:endParaRPr lang="en-US" sz="4400" dirty="0" smtClean="0"/>
          </a:p>
          <a:p>
            <a:r>
              <a:rPr lang="en-US" sz="4400" dirty="0" smtClean="0"/>
              <a:t>Lab fees?</a:t>
            </a:r>
          </a:p>
          <a:p>
            <a:r>
              <a:rPr lang="en-US" sz="4400" dirty="0" err="1" smtClean="0"/>
              <a:t>Ch</a:t>
            </a:r>
            <a:r>
              <a:rPr lang="en-US" sz="4400" dirty="0" smtClean="0"/>
              <a:t> 2 HW Quiz Friday</a:t>
            </a:r>
          </a:p>
          <a:p>
            <a:r>
              <a:rPr lang="en-US" sz="4400" dirty="0" err="1" smtClean="0"/>
              <a:t>Ch</a:t>
            </a:r>
            <a:r>
              <a:rPr lang="en-US" sz="4400" dirty="0" smtClean="0"/>
              <a:t> 2 HW Due Monday 8/17</a:t>
            </a:r>
            <a:endParaRPr lang="en-US" sz="4400" dirty="0"/>
          </a:p>
        </p:txBody>
      </p:sp>
    </p:spTree>
    <p:extLst>
      <p:ext uri="{BB962C8B-B14F-4D97-AF65-F5344CB8AC3E}">
        <p14:creationId xmlns:p14="http://schemas.microsoft.com/office/powerpoint/2010/main" val="155267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3733800"/>
            <a:ext cx="7772400" cy="1470025"/>
          </a:xfrm>
        </p:spPr>
        <p:txBody>
          <a:bodyPr/>
          <a:lstStyle/>
          <a:p>
            <a:r>
              <a:rPr lang="en-US" dirty="0" smtClean="0"/>
              <a:t>Lesson 6</a:t>
            </a:r>
          </a:p>
        </p:txBody>
      </p:sp>
      <p:sp>
        <p:nvSpPr>
          <p:cNvPr id="60419" name="Rectangle 3"/>
          <p:cNvSpPr>
            <a:spLocks noGrp="1" noChangeArrowheads="1"/>
          </p:cNvSpPr>
          <p:nvPr>
            <p:ph type="subTitle" idx="1"/>
          </p:nvPr>
        </p:nvSpPr>
        <p:spPr>
          <a:xfrm>
            <a:off x="1143000" y="4705350"/>
            <a:ext cx="7010400" cy="1771650"/>
          </a:xfrm>
        </p:spPr>
        <p:txBody>
          <a:bodyPr>
            <a:normAutofit/>
          </a:bodyPr>
          <a:lstStyle/>
          <a:p>
            <a:r>
              <a:rPr lang="en-US" sz="4800" dirty="0" smtClean="0"/>
              <a:t>Derivative and Integral Graphical Laboratory</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381000"/>
            <a:ext cx="6599695" cy="3810000"/>
          </a:xfrm>
          <a:prstGeom prst="rect">
            <a:avLst/>
          </a:prstGeom>
        </p:spPr>
      </p:pic>
    </p:spTree>
    <p:extLst>
      <p:ext uri="{BB962C8B-B14F-4D97-AF65-F5344CB8AC3E}">
        <p14:creationId xmlns:p14="http://schemas.microsoft.com/office/powerpoint/2010/main" val="3180654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a:xfrm>
            <a:off x="457200" y="427038"/>
            <a:ext cx="8229600" cy="563562"/>
          </a:xfrm>
        </p:spPr>
        <p:txBody>
          <a:bodyPr>
            <a:noAutofit/>
          </a:bodyPr>
          <a:lstStyle/>
          <a:p>
            <a:pPr algn="ctr" eaLnBrk="1" hangingPunct="1"/>
            <a:r>
              <a:rPr lang="en-US" sz="4000" dirty="0" smtClean="0"/>
              <a:t>Derivative and Integral Graphical Laboratory</a:t>
            </a:r>
          </a:p>
        </p:txBody>
      </p:sp>
      <p:sp>
        <p:nvSpPr>
          <p:cNvPr id="50179" name="Rectangle 5"/>
          <p:cNvSpPr>
            <a:spLocks noGrp="1" noChangeArrowheads="1"/>
          </p:cNvSpPr>
          <p:nvPr>
            <p:ph idx="1"/>
          </p:nvPr>
        </p:nvSpPr>
        <p:spPr>
          <a:xfrm>
            <a:off x="0" y="1295400"/>
            <a:ext cx="9144000" cy="5562600"/>
          </a:xfrm>
        </p:spPr>
        <p:txBody>
          <a:bodyPr/>
          <a:lstStyle/>
          <a:p>
            <a:pPr marL="457200" indent="-457200" eaLnBrk="1" hangingPunct="1">
              <a:lnSpc>
                <a:spcPct val="80000"/>
              </a:lnSpc>
            </a:pPr>
            <a:r>
              <a:rPr lang="en-US" sz="2400" b="1" dirty="0" smtClean="0">
                <a:latin typeface="+mj-lt"/>
              </a:rPr>
              <a:t>Purpose:</a:t>
            </a:r>
            <a:r>
              <a:rPr lang="en-US" sz="2400" dirty="0" smtClean="0">
                <a:latin typeface="+mj-lt"/>
              </a:rPr>
              <a:t> to analyze </a:t>
            </a:r>
            <a:r>
              <a:rPr lang="en-US" sz="2400" i="1" dirty="0" smtClean="0">
                <a:latin typeface="+mj-lt"/>
              </a:rPr>
              <a:t>x-</a:t>
            </a:r>
            <a:r>
              <a:rPr lang="en-US" sz="2400" i="1" dirty="0" err="1" smtClean="0">
                <a:latin typeface="+mj-lt"/>
              </a:rPr>
              <a:t>vs</a:t>
            </a:r>
            <a:r>
              <a:rPr lang="en-US" sz="2400" i="1" dirty="0" smtClean="0">
                <a:latin typeface="+mj-lt"/>
              </a:rPr>
              <a:t>-t </a:t>
            </a:r>
            <a:r>
              <a:rPr lang="en-US" sz="2400" dirty="0" smtClean="0">
                <a:latin typeface="+mj-lt"/>
              </a:rPr>
              <a:t>and </a:t>
            </a:r>
            <a:r>
              <a:rPr lang="en-US" sz="2400" i="1" dirty="0" smtClean="0">
                <a:latin typeface="+mj-lt"/>
              </a:rPr>
              <a:t>v-</a:t>
            </a:r>
            <a:r>
              <a:rPr lang="en-US" sz="2400" i="1" dirty="0" err="1" smtClean="0">
                <a:latin typeface="+mj-lt"/>
              </a:rPr>
              <a:t>vs</a:t>
            </a:r>
            <a:r>
              <a:rPr lang="en-US" sz="2400" i="1" dirty="0" smtClean="0">
                <a:latin typeface="+mj-lt"/>
              </a:rPr>
              <a:t>-t</a:t>
            </a:r>
            <a:r>
              <a:rPr lang="en-US" sz="2400" dirty="0" smtClean="0">
                <a:latin typeface="+mj-lt"/>
              </a:rPr>
              <a:t> graphs for an accelerating object and clearly show:</a:t>
            </a:r>
          </a:p>
          <a:p>
            <a:pPr marL="838200" lvl="1" indent="-381000" eaLnBrk="1" hangingPunct="1">
              <a:lnSpc>
                <a:spcPct val="80000"/>
              </a:lnSpc>
              <a:buClr>
                <a:schemeClr val="tx1"/>
              </a:buClr>
              <a:buFontTx/>
              <a:buAutoNum type="alphaUcPeriod"/>
            </a:pPr>
            <a:r>
              <a:rPr lang="en-US" sz="2000" dirty="0" smtClean="0">
                <a:latin typeface="+mj-lt"/>
              </a:rPr>
              <a:t>how instantaneous velocities derived from</a:t>
            </a:r>
            <a:r>
              <a:rPr lang="en-US" sz="2000" i="1" dirty="0" smtClean="0">
                <a:latin typeface="+mj-lt"/>
              </a:rPr>
              <a:t> x-</a:t>
            </a:r>
            <a:r>
              <a:rPr lang="en-US" sz="2000" i="1" dirty="0" err="1" smtClean="0">
                <a:latin typeface="+mj-lt"/>
              </a:rPr>
              <a:t>vs</a:t>
            </a:r>
            <a:r>
              <a:rPr lang="en-US" sz="2000" i="1" dirty="0" smtClean="0">
                <a:latin typeface="+mj-lt"/>
              </a:rPr>
              <a:t>-t </a:t>
            </a:r>
            <a:r>
              <a:rPr lang="en-US" sz="2000" dirty="0" smtClean="0">
                <a:latin typeface="+mj-lt"/>
              </a:rPr>
              <a:t>graph correlate to velocity values on the corresponding </a:t>
            </a:r>
            <a:r>
              <a:rPr lang="en-US" sz="2000" i="1" dirty="0" smtClean="0">
                <a:latin typeface="+mj-lt"/>
              </a:rPr>
              <a:t>v-</a:t>
            </a:r>
            <a:r>
              <a:rPr lang="en-US" sz="2000" i="1" dirty="0" err="1" smtClean="0">
                <a:latin typeface="+mj-lt"/>
              </a:rPr>
              <a:t>vs</a:t>
            </a:r>
            <a:r>
              <a:rPr lang="en-US" sz="2000" i="1" dirty="0" smtClean="0">
                <a:latin typeface="+mj-lt"/>
              </a:rPr>
              <a:t>-t </a:t>
            </a:r>
            <a:r>
              <a:rPr lang="en-US" sz="2000" dirty="0" smtClean="0">
                <a:latin typeface="+mj-lt"/>
              </a:rPr>
              <a:t>graph.</a:t>
            </a:r>
          </a:p>
          <a:p>
            <a:pPr marL="838200" lvl="1" indent="-381000" eaLnBrk="1" hangingPunct="1">
              <a:lnSpc>
                <a:spcPct val="80000"/>
              </a:lnSpc>
              <a:buClr>
                <a:schemeClr val="tx1"/>
              </a:buClr>
              <a:buFontTx/>
              <a:buAutoNum type="alphaUcPeriod"/>
            </a:pPr>
            <a:r>
              <a:rPr lang="en-US" sz="2000" dirty="0" smtClean="0">
                <a:latin typeface="+mj-lt"/>
              </a:rPr>
              <a:t>how areas under the curve of the v</a:t>
            </a:r>
            <a:r>
              <a:rPr lang="en-US" sz="2000" i="1" dirty="0" smtClean="0">
                <a:latin typeface="+mj-lt"/>
              </a:rPr>
              <a:t>-</a:t>
            </a:r>
            <a:r>
              <a:rPr lang="en-US" sz="2000" i="1" dirty="0" err="1" smtClean="0">
                <a:latin typeface="+mj-lt"/>
              </a:rPr>
              <a:t>vs</a:t>
            </a:r>
            <a:r>
              <a:rPr lang="en-US" sz="2000" i="1" dirty="0" smtClean="0">
                <a:latin typeface="+mj-lt"/>
              </a:rPr>
              <a:t>-t </a:t>
            </a:r>
            <a:r>
              <a:rPr lang="en-US" sz="2000" dirty="0" smtClean="0">
                <a:latin typeface="+mj-lt"/>
              </a:rPr>
              <a:t>graph correlate to displacements obtained from the corresponding </a:t>
            </a:r>
            <a:r>
              <a:rPr lang="en-US" sz="2000" i="1" dirty="0" smtClean="0">
                <a:latin typeface="+mj-lt"/>
              </a:rPr>
              <a:t>x-</a:t>
            </a:r>
            <a:r>
              <a:rPr lang="en-US" sz="2000" i="1" dirty="0" err="1" smtClean="0">
                <a:latin typeface="+mj-lt"/>
              </a:rPr>
              <a:t>vs</a:t>
            </a:r>
            <a:r>
              <a:rPr lang="en-US" sz="2000" i="1" dirty="0" smtClean="0">
                <a:latin typeface="+mj-lt"/>
              </a:rPr>
              <a:t>-t </a:t>
            </a:r>
            <a:r>
              <a:rPr lang="en-US" sz="2000" dirty="0" smtClean="0">
                <a:latin typeface="+mj-lt"/>
              </a:rPr>
              <a:t>graph.</a:t>
            </a:r>
          </a:p>
          <a:p>
            <a:pPr marL="457200" indent="-457200" eaLnBrk="1" hangingPunct="1">
              <a:lnSpc>
                <a:spcPct val="80000"/>
              </a:lnSpc>
            </a:pPr>
            <a:r>
              <a:rPr lang="en-US" sz="2400" b="1" dirty="0" smtClean="0">
                <a:latin typeface="+mj-lt"/>
              </a:rPr>
              <a:t>General Method:</a:t>
            </a:r>
            <a:r>
              <a:rPr lang="en-US" sz="2400" dirty="0" smtClean="0">
                <a:latin typeface="+mj-lt"/>
              </a:rPr>
              <a:t> Use a motion sensor to collect data for an object that is not accelerating uniformly. Print out, for each person in your group, the appropriate x-</a:t>
            </a:r>
            <a:r>
              <a:rPr lang="en-US" sz="2400" dirty="0" err="1" smtClean="0">
                <a:latin typeface="+mj-lt"/>
              </a:rPr>
              <a:t>vs</a:t>
            </a:r>
            <a:r>
              <a:rPr lang="en-US" sz="2400" dirty="0" smtClean="0">
                <a:latin typeface="+mj-lt"/>
              </a:rPr>
              <a:t>-t and v-</a:t>
            </a:r>
            <a:r>
              <a:rPr lang="en-US" sz="2400" dirty="0" err="1" smtClean="0">
                <a:latin typeface="+mj-lt"/>
              </a:rPr>
              <a:t>vs</a:t>
            </a:r>
            <a:r>
              <a:rPr lang="en-US" sz="2400" dirty="0" smtClean="0">
                <a:latin typeface="+mj-lt"/>
              </a:rPr>
              <a:t>-t graphs. These graphs should clearly show an appropriate tangent lines on the x-</a:t>
            </a:r>
            <a:r>
              <a:rPr lang="en-US" sz="2400" dirty="0" err="1" smtClean="0">
                <a:latin typeface="+mj-lt"/>
              </a:rPr>
              <a:t>vs</a:t>
            </a:r>
            <a:r>
              <a:rPr lang="en-US" sz="2400" dirty="0" smtClean="0">
                <a:latin typeface="+mj-lt"/>
              </a:rPr>
              <a:t>-t graph and an appropriate area on the v-</a:t>
            </a:r>
            <a:r>
              <a:rPr lang="en-US" sz="2400" dirty="0" err="1" smtClean="0">
                <a:latin typeface="+mj-lt"/>
              </a:rPr>
              <a:t>vs</a:t>
            </a:r>
            <a:r>
              <a:rPr lang="en-US" sz="2400" dirty="0" smtClean="0">
                <a:latin typeface="+mj-lt"/>
              </a:rPr>
              <a:t>-t graph.</a:t>
            </a:r>
          </a:p>
          <a:p>
            <a:pPr marL="457200" indent="-457200" eaLnBrk="1" hangingPunct="1">
              <a:lnSpc>
                <a:spcPct val="80000"/>
              </a:lnSpc>
            </a:pPr>
            <a:r>
              <a:rPr lang="en-US" sz="2400" b="1" dirty="0" smtClean="0">
                <a:latin typeface="+mj-lt"/>
              </a:rPr>
              <a:t>Report</a:t>
            </a:r>
            <a:r>
              <a:rPr lang="en-US" sz="2400" b="1" smtClean="0">
                <a:latin typeface="+mj-lt"/>
              </a:rPr>
              <a:t>:</a:t>
            </a:r>
            <a:r>
              <a:rPr lang="en-US" sz="2400" smtClean="0">
                <a:latin typeface="+mj-lt"/>
              </a:rPr>
              <a:t> Your </a:t>
            </a:r>
            <a:r>
              <a:rPr lang="en-US" sz="2400" dirty="0" smtClean="0">
                <a:latin typeface="+mj-lt"/>
              </a:rPr>
              <a:t>lab report will focus on the analysis of your graphs as defined above. Each person in the group can use the same set of two graphs, but must analyze the graphs independently and produce an independent lab report. It is permitted to write on your graph printout as part of your analysis</a:t>
            </a:r>
            <a:endParaRPr lang="en-US" sz="2400" b="1" i="1" dirty="0" smtClean="0">
              <a:latin typeface="+mj-lt"/>
            </a:endParaRPr>
          </a:p>
        </p:txBody>
      </p:sp>
    </p:spTree>
    <p:extLst>
      <p:ext uri="{BB962C8B-B14F-4D97-AF65-F5344CB8AC3E}">
        <p14:creationId xmlns:p14="http://schemas.microsoft.com/office/powerpoint/2010/main" val="581231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TotalTime>
  <Words>217</Words>
  <Application>Microsoft Office PowerPoint</Application>
  <PresentationFormat>On-screen Show (4:3)</PresentationFormat>
  <Paragraphs>21</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Announcements</vt:lpstr>
      <vt:lpstr>Lesson 6</vt:lpstr>
      <vt:lpstr>Derivative and Integral Graphical Laboratory</vt:lpstr>
    </vt:vector>
  </TitlesOfParts>
  <Company>Oak Ridge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Physics C!</dc:title>
  <dc:creator>ORS User</dc:creator>
  <cp:lastModifiedBy>BETSY HONDORF</cp:lastModifiedBy>
  <cp:revision>35</cp:revision>
  <dcterms:created xsi:type="dcterms:W3CDTF">2012-08-06T17:45:08Z</dcterms:created>
  <dcterms:modified xsi:type="dcterms:W3CDTF">2015-08-10T14:55:43Z</dcterms:modified>
</cp:coreProperties>
</file>