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7" r:id="rId2"/>
    <p:sldId id="258" r:id="rId3"/>
    <p:sldId id="312" r:id="rId4"/>
    <p:sldId id="313" r:id="rId5"/>
    <p:sldId id="31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D38897-06D0-48A7-ACF6-BDC3B6F63C74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59923-EA07-462B-8513-2C6939252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0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665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8D6E8-FAC1-4E70-A343-F2FBBDB8DD3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0830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935857-6B71-429A-A0F0-BBE5BC24A04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6642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727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72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1A21E2-8865-4FC0-BF27-11C74A232A8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27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100" b="1" dirty="0">
                <a:latin typeface="Comic Sans MS" pitchFamily="66" charset="0"/>
              </a:rPr>
              <a:t>CB Standard: I. A. 1. a) (1) and b)  (1)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Learning objective</a:t>
            </a:r>
          </a:p>
          <a:p>
            <a:r>
              <a:rPr lang="en-US" sz="1100" dirty="0">
                <a:latin typeface="Comic Sans MS" pitchFamily="66" charset="0"/>
              </a:rPr>
              <a:t>TSW calculate displacement, velocity and acceleration.</a:t>
            </a:r>
          </a:p>
          <a:p>
            <a:r>
              <a:rPr lang="en-US" sz="1100" dirty="0">
                <a:latin typeface="Comic Sans MS" pitchFamily="66" charset="0"/>
              </a:rPr>
              <a:t>TSW graphically interpret displacement, velocity, and acceleration.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Formative assessment</a:t>
            </a:r>
          </a:p>
          <a:p>
            <a:r>
              <a:rPr lang="en-US" sz="1100" dirty="0">
                <a:latin typeface="Comic Sans MS" pitchFamily="66" charset="0"/>
              </a:rPr>
              <a:t>Informal evaluation of problems worked</a:t>
            </a:r>
          </a:p>
          <a:p>
            <a:endParaRPr lang="en-US" sz="1100" dirty="0">
              <a:latin typeface="Comic Sans MS" pitchFamily="66" charset="0"/>
            </a:endParaRPr>
          </a:p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b="1" dirty="0">
                <a:latin typeface="Comic Sans MS" pitchFamily="66" charset="0"/>
              </a:rPr>
              <a:t>Activity</a:t>
            </a:r>
          </a:p>
          <a:p>
            <a:r>
              <a:rPr lang="en-US" sz="1100" dirty="0">
                <a:latin typeface="Comic Sans MS" pitchFamily="66" charset="0"/>
              </a:rPr>
              <a:t>Problems, pictures, situations to draw motion diagrams for.</a:t>
            </a:r>
          </a:p>
          <a:p>
            <a:r>
              <a:rPr lang="en-US" sz="1100" dirty="0">
                <a:latin typeface="Comic Sans MS" pitchFamily="66" charset="0"/>
              </a:rPr>
              <a:t>Problems involving distance and displacement.</a:t>
            </a:r>
          </a:p>
          <a:p>
            <a:pPr defTabSz="864931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100" dirty="0">
                <a:latin typeface="Comic Sans MS" pitchFamily="66" charset="0"/>
              </a:rPr>
              <a:t>Problems involving speed and velocity.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3171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757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757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11C015-7523-4382-AC2C-39E0DDFE866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57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757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2869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768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768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BE7D6A-353D-4539-9ADC-DDD825218C0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073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7987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798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368ADE-94A4-4F38-B8AB-5830AFE04ED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98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52016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972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972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25EB55-C366-4C87-BD12-C8C3463D239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97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4668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829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829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9ECC7-1CFB-4BA1-B96E-C9C6149189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829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819059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Physics C 1-D Motion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2007-2008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Bertrand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9236F-4D5F-467A-B9FC-EE9AE2A292D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403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7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3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10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B1044-AE5D-4761-BBC1-84D9FD81B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042832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9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8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7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3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8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4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08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0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26E2F-06F2-43EA-BBDA-B3DBA6E9883F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34B5D-1BB7-479A-A0DB-AAA0468E8F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4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ndorfphysics.weebly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tranormal.com/watch/12222213/my-ap-teache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595514"/>
            <a:ext cx="5257800" cy="2681086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>
                <a:latin typeface="Arial Rounded MT Bold" panose="020F0704030504030204" pitchFamily="34" charset="0"/>
              </a:rPr>
              <a:t>Welcome to </a:t>
            </a:r>
            <a:br>
              <a:rPr lang="en-US" sz="6000" dirty="0" smtClean="0">
                <a:latin typeface="Arial Rounded MT Bold" panose="020F0704030504030204" pitchFamily="34" charset="0"/>
              </a:rPr>
            </a:br>
            <a:r>
              <a:rPr lang="en-US" sz="6000" dirty="0" smtClean="0">
                <a:latin typeface="Arial Rounded MT Bold" panose="020F0704030504030204" pitchFamily="34" charset="0"/>
              </a:rPr>
              <a:t>Physics C!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3429000" cy="1752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Betsy Hondorf</a:t>
            </a:r>
          </a:p>
          <a:p>
            <a:r>
              <a:rPr lang="en-US" sz="4400" dirty="0" smtClean="0">
                <a:solidFill>
                  <a:srgbClr val="002060"/>
                </a:solidFill>
              </a:rPr>
              <a:t>LC-210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881039"/>
            <a:ext cx="4053299" cy="468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6"/>
          <p:cNvSpPr txBox="1">
            <a:spLocks noChangeArrowheads="1"/>
          </p:cNvSpPr>
          <p:nvPr/>
        </p:nvSpPr>
        <p:spPr bwMode="auto">
          <a:xfrm>
            <a:off x="3743325" y="2362200"/>
            <a:ext cx="514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US"/>
              <a:t>x</a:t>
            </a:r>
          </a:p>
        </p:txBody>
      </p:sp>
      <p:pic>
        <p:nvPicPr>
          <p:cNvPr id="21" name="Picture 4" descr="F02_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14409"/>
            <a:ext cx="7941962" cy="6243591"/>
          </a:xfrm>
          <a:prstGeom prst="rect">
            <a:avLst/>
          </a:prstGeom>
          <a:noFill/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7772400" cy="1066800"/>
          </a:xfrm>
        </p:spPr>
        <p:txBody>
          <a:bodyPr/>
          <a:lstStyle/>
          <a:p>
            <a:r>
              <a:rPr lang="en-US" sz="2800" b="1" dirty="0" smtClean="0"/>
              <a:t>Can you answer this: </a:t>
            </a:r>
            <a:r>
              <a:rPr lang="en-US" sz="2800" dirty="0" smtClean="0"/>
              <a:t>What is the average velocity of this particle?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Relate position, velocity, and acceleration to each other using graphs</a:t>
            </a:r>
          </a:p>
        </p:txBody>
      </p:sp>
    </p:spTree>
    <p:extLst>
      <p:ext uri="{BB962C8B-B14F-4D97-AF65-F5344CB8AC3E}">
        <p14:creationId xmlns:p14="http://schemas.microsoft.com/office/powerpoint/2010/main" val="352415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/>
              <a:t>Can you answer this: </a:t>
            </a:r>
            <a:r>
              <a:rPr lang="en-US" sz="2800" dirty="0" smtClean="0"/>
              <a:t>What is the average acceleration of this particle?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152400" y="1217612"/>
            <a:ext cx="8609013" cy="4497388"/>
            <a:chOff x="246" y="1388"/>
            <a:chExt cx="5423" cy="2833"/>
          </a:xfrm>
        </p:grpSpPr>
        <p:sp>
          <p:nvSpPr>
            <p:cNvPr id="43012" name="Line 3"/>
            <p:cNvSpPr>
              <a:spLocks noChangeShapeType="1"/>
            </p:cNvSpPr>
            <p:nvPr/>
          </p:nvSpPr>
          <p:spPr bwMode="auto">
            <a:xfrm flipV="1">
              <a:off x="1296" y="1440"/>
              <a:ext cx="0" cy="225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3" name="Line 4"/>
            <p:cNvSpPr>
              <a:spLocks noChangeShapeType="1"/>
            </p:cNvSpPr>
            <p:nvPr/>
          </p:nvSpPr>
          <p:spPr bwMode="auto">
            <a:xfrm>
              <a:off x="1296" y="3696"/>
              <a:ext cx="4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4" name="Text Box 5"/>
            <p:cNvSpPr txBox="1">
              <a:spLocks noChangeArrowheads="1"/>
            </p:cNvSpPr>
            <p:nvPr/>
          </p:nvSpPr>
          <p:spPr bwMode="auto">
            <a:xfrm>
              <a:off x="246" y="1388"/>
              <a:ext cx="84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v (m/s)</a:t>
              </a:r>
            </a:p>
          </p:txBody>
        </p:sp>
        <p:sp>
          <p:nvSpPr>
            <p:cNvPr id="43015" name="Line 6"/>
            <p:cNvSpPr>
              <a:spLocks noChangeShapeType="1"/>
            </p:cNvSpPr>
            <p:nvPr/>
          </p:nvSpPr>
          <p:spPr bwMode="auto">
            <a:xfrm>
              <a:off x="1200" y="29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6" name="Line 7"/>
            <p:cNvSpPr>
              <a:spLocks noChangeShapeType="1"/>
            </p:cNvSpPr>
            <p:nvPr/>
          </p:nvSpPr>
          <p:spPr bwMode="auto">
            <a:xfrm>
              <a:off x="1200" y="2160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7" name="Text Box 8"/>
            <p:cNvSpPr txBox="1">
              <a:spLocks noChangeArrowheads="1"/>
            </p:cNvSpPr>
            <p:nvPr/>
          </p:nvSpPr>
          <p:spPr bwMode="auto">
            <a:xfrm>
              <a:off x="624" y="1952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2.0</a:t>
              </a:r>
            </a:p>
          </p:txBody>
        </p:sp>
        <p:sp>
          <p:nvSpPr>
            <p:cNvPr id="43018" name="Line 9"/>
            <p:cNvSpPr>
              <a:spLocks noChangeShapeType="1"/>
            </p:cNvSpPr>
            <p:nvPr/>
          </p:nvSpPr>
          <p:spPr bwMode="auto">
            <a:xfrm>
              <a:off x="2064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19" name="Line 10"/>
            <p:cNvSpPr>
              <a:spLocks noChangeShapeType="1"/>
            </p:cNvSpPr>
            <p:nvPr/>
          </p:nvSpPr>
          <p:spPr bwMode="auto">
            <a:xfrm>
              <a:off x="2832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0" name="Line 11"/>
            <p:cNvSpPr>
              <a:spLocks noChangeShapeType="1"/>
            </p:cNvSpPr>
            <p:nvPr/>
          </p:nvSpPr>
          <p:spPr bwMode="auto">
            <a:xfrm>
              <a:off x="3600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1" name="Line 12"/>
            <p:cNvSpPr>
              <a:spLocks noChangeShapeType="1"/>
            </p:cNvSpPr>
            <p:nvPr/>
          </p:nvSpPr>
          <p:spPr bwMode="auto">
            <a:xfrm>
              <a:off x="4368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2" name="Line 13"/>
            <p:cNvSpPr>
              <a:spLocks noChangeShapeType="1"/>
            </p:cNvSpPr>
            <p:nvPr/>
          </p:nvSpPr>
          <p:spPr bwMode="auto">
            <a:xfrm>
              <a:off x="5136" y="360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3" name="Text Box 14"/>
            <p:cNvSpPr txBox="1">
              <a:spLocks noChangeArrowheads="1"/>
            </p:cNvSpPr>
            <p:nvPr/>
          </p:nvSpPr>
          <p:spPr bwMode="auto">
            <a:xfrm>
              <a:off x="5136" y="3788"/>
              <a:ext cx="53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2800" i="1">
                  <a:solidFill>
                    <a:schemeClr val="tx1"/>
                  </a:solidFill>
                  <a:latin typeface="Tahoma" pitchFamily="34" charset="0"/>
                </a:rPr>
                <a:t>t (s)</a:t>
              </a:r>
            </a:p>
          </p:txBody>
        </p:sp>
        <p:sp>
          <p:nvSpPr>
            <p:cNvPr id="43024" name="Text Box 15"/>
            <p:cNvSpPr txBox="1">
              <a:spLocks noChangeArrowheads="1"/>
            </p:cNvSpPr>
            <p:nvPr/>
          </p:nvSpPr>
          <p:spPr bwMode="auto">
            <a:xfrm>
              <a:off x="2592" y="3846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2.0</a:t>
              </a:r>
            </a:p>
          </p:txBody>
        </p:sp>
        <p:sp>
          <p:nvSpPr>
            <p:cNvPr id="43025" name="Text Box 16"/>
            <p:cNvSpPr txBox="1">
              <a:spLocks noChangeArrowheads="1"/>
            </p:cNvSpPr>
            <p:nvPr/>
          </p:nvSpPr>
          <p:spPr bwMode="auto">
            <a:xfrm>
              <a:off x="4080" y="3856"/>
              <a:ext cx="47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0" lang="en-US" sz="3200">
                  <a:solidFill>
                    <a:schemeClr val="tx1"/>
                  </a:solidFill>
                  <a:latin typeface="Tahoma" pitchFamily="34" charset="0"/>
                </a:rPr>
                <a:t>4.0</a:t>
              </a:r>
            </a:p>
          </p:txBody>
        </p:sp>
        <p:sp>
          <p:nvSpPr>
            <p:cNvPr id="43026" name="Line 17"/>
            <p:cNvSpPr>
              <a:spLocks noChangeShapeType="1"/>
            </p:cNvSpPr>
            <p:nvPr/>
          </p:nvSpPr>
          <p:spPr bwMode="auto">
            <a:xfrm flipV="1">
              <a:off x="1296" y="2160"/>
              <a:ext cx="1536" cy="1536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7" name="Line 18"/>
            <p:cNvSpPr>
              <a:spLocks noChangeShapeType="1"/>
            </p:cNvSpPr>
            <p:nvPr/>
          </p:nvSpPr>
          <p:spPr bwMode="auto">
            <a:xfrm flipV="1">
              <a:off x="2832" y="2160"/>
              <a:ext cx="1632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8" name="Line 19"/>
            <p:cNvSpPr>
              <a:spLocks noChangeShapeType="1"/>
            </p:cNvSpPr>
            <p:nvPr/>
          </p:nvSpPr>
          <p:spPr bwMode="auto">
            <a:xfrm>
              <a:off x="1296" y="2160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29" name="Line 20"/>
            <p:cNvSpPr>
              <a:spLocks noChangeShapeType="1"/>
            </p:cNvSpPr>
            <p:nvPr/>
          </p:nvSpPr>
          <p:spPr bwMode="auto">
            <a:xfrm>
              <a:off x="1296" y="2928"/>
              <a:ext cx="4176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0" name="Line 21"/>
            <p:cNvSpPr>
              <a:spLocks noChangeShapeType="1"/>
            </p:cNvSpPr>
            <p:nvPr/>
          </p:nvSpPr>
          <p:spPr bwMode="auto">
            <a:xfrm flipV="1">
              <a:off x="2064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1" name="Line 22"/>
            <p:cNvSpPr>
              <a:spLocks noChangeShapeType="1"/>
            </p:cNvSpPr>
            <p:nvPr/>
          </p:nvSpPr>
          <p:spPr bwMode="auto">
            <a:xfrm flipV="1">
              <a:off x="2832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2" name="Line 23"/>
            <p:cNvSpPr>
              <a:spLocks noChangeShapeType="1"/>
            </p:cNvSpPr>
            <p:nvPr/>
          </p:nvSpPr>
          <p:spPr bwMode="auto">
            <a:xfrm flipV="1">
              <a:off x="3600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3" name="Line 24"/>
            <p:cNvSpPr>
              <a:spLocks noChangeShapeType="1"/>
            </p:cNvSpPr>
            <p:nvPr/>
          </p:nvSpPr>
          <p:spPr bwMode="auto">
            <a:xfrm flipV="1">
              <a:off x="4368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034" name="Line 25"/>
            <p:cNvSpPr>
              <a:spLocks noChangeShapeType="1"/>
            </p:cNvSpPr>
            <p:nvPr/>
          </p:nvSpPr>
          <p:spPr bwMode="auto">
            <a:xfrm flipV="1">
              <a:off x="5136" y="1632"/>
              <a:ext cx="0" cy="2064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Relate position, velocity, and acceleration to each other using graphs</a:t>
            </a:r>
          </a:p>
        </p:txBody>
      </p:sp>
    </p:spTree>
    <p:extLst>
      <p:ext uri="{BB962C8B-B14F-4D97-AF65-F5344CB8AC3E}">
        <p14:creationId xmlns:p14="http://schemas.microsoft.com/office/powerpoint/2010/main" val="290684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5181600"/>
          </a:xfrm>
        </p:spPr>
        <p:txBody>
          <a:bodyPr/>
          <a:lstStyle/>
          <a:p>
            <a:pPr eaLnBrk="1" hangingPunct="1"/>
            <a:r>
              <a:rPr lang="en-US" sz="2400" b="1" smtClean="0"/>
              <a:t>Sample problem:</a:t>
            </a:r>
            <a:r>
              <a:rPr lang="en-US" sz="2400" smtClean="0"/>
              <a:t> From the graph, determine the </a:t>
            </a:r>
            <a:r>
              <a:rPr lang="en-US" sz="2400" b="1" i="1" smtClean="0"/>
              <a:t>average velocity</a:t>
            </a:r>
            <a:r>
              <a:rPr lang="en-US" sz="2400" smtClean="0"/>
              <a:t> for the particle as it moves from point A to point B.</a:t>
            </a:r>
          </a:p>
        </p:txBody>
      </p:sp>
      <p:grpSp>
        <p:nvGrpSpPr>
          <p:cNvPr id="28675" name="Group 48"/>
          <p:cNvGrpSpPr>
            <a:grpSpLocks/>
          </p:cNvGrpSpPr>
          <p:nvPr/>
        </p:nvGrpSpPr>
        <p:grpSpPr bwMode="auto">
          <a:xfrm>
            <a:off x="381000" y="914400"/>
            <a:ext cx="8240713" cy="4572000"/>
            <a:chOff x="480" y="1440"/>
            <a:chExt cx="5191" cy="2880"/>
          </a:xfrm>
        </p:grpSpPr>
        <p:grpSp>
          <p:nvGrpSpPr>
            <p:cNvPr id="28676" name="Group 4"/>
            <p:cNvGrpSpPr>
              <a:grpSpLocks/>
            </p:cNvGrpSpPr>
            <p:nvPr/>
          </p:nvGrpSpPr>
          <p:grpSpPr bwMode="auto">
            <a:xfrm>
              <a:off x="864" y="1728"/>
              <a:ext cx="4608" cy="2304"/>
              <a:chOff x="480" y="1776"/>
              <a:chExt cx="4608" cy="2304"/>
            </a:xfrm>
          </p:grpSpPr>
          <p:sp>
            <p:nvSpPr>
              <p:cNvPr id="28697" name="Rectangle 5"/>
              <p:cNvSpPr>
                <a:spLocks noChangeArrowheads="1"/>
              </p:cNvSpPr>
              <p:nvPr/>
            </p:nvSpPr>
            <p:spPr bwMode="auto">
              <a:xfrm>
                <a:off x="480" y="1776"/>
                <a:ext cx="4608" cy="2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8698" name="Line 6"/>
              <p:cNvSpPr>
                <a:spLocks noChangeShapeType="1"/>
              </p:cNvSpPr>
              <p:nvPr/>
            </p:nvSpPr>
            <p:spPr bwMode="auto">
              <a:xfrm>
                <a:off x="480" y="2928"/>
                <a:ext cx="46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699" name="Line 7"/>
              <p:cNvSpPr>
                <a:spLocks noChangeShapeType="1"/>
              </p:cNvSpPr>
              <p:nvPr/>
            </p:nvSpPr>
            <p:spPr bwMode="auto">
              <a:xfrm>
                <a:off x="480" y="3312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0" name="Line 8"/>
              <p:cNvSpPr>
                <a:spLocks noChangeShapeType="1"/>
              </p:cNvSpPr>
              <p:nvPr/>
            </p:nvSpPr>
            <p:spPr bwMode="auto">
              <a:xfrm>
                <a:off x="480" y="3696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1" name="Line 9"/>
              <p:cNvSpPr>
                <a:spLocks noChangeShapeType="1"/>
              </p:cNvSpPr>
              <p:nvPr/>
            </p:nvSpPr>
            <p:spPr bwMode="auto">
              <a:xfrm>
                <a:off x="480" y="4080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2" name="Line 10"/>
              <p:cNvSpPr>
                <a:spLocks noChangeShapeType="1"/>
              </p:cNvSpPr>
              <p:nvPr/>
            </p:nvSpPr>
            <p:spPr bwMode="auto">
              <a:xfrm>
                <a:off x="480" y="2544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3" name="Line 11"/>
              <p:cNvSpPr>
                <a:spLocks noChangeShapeType="1"/>
              </p:cNvSpPr>
              <p:nvPr/>
            </p:nvSpPr>
            <p:spPr bwMode="auto">
              <a:xfrm>
                <a:off x="480" y="2160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4" name="Line 12"/>
              <p:cNvSpPr>
                <a:spLocks noChangeShapeType="1"/>
              </p:cNvSpPr>
              <p:nvPr/>
            </p:nvSpPr>
            <p:spPr bwMode="auto">
              <a:xfrm>
                <a:off x="480" y="1776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5" name="Line 13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6" name="Line 14"/>
              <p:cNvSpPr>
                <a:spLocks noChangeShapeType="1"/>
              </p:cNvSpPr>
              <p:nvPr/>
            </p:nvSpPr>
            <p:spPr bwMode="auto">
              <a:xfrm>
                <a:off x="2016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7" name="Line 15"/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8" name="Line 16"/>
              <p:cNvSpPr>
                <a:spLocks noChangeShapeType="1"/>
              </p:cNvSpPr>
              <p:nvPr/>
            </p:nvSpPr>
            <p:spPr bwMode="auto">
              <a:xfrm>
                <a:off x="3552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09" name="Line 17"/>
              <p:cNvSpPr>
                <a:spLocks noChangeShapeType="1"/>
              </p:cNvSpPr>
              <p:nvPr/>
            </p:nvSpPr>
            <p:spPr bwMode="auto">
              <a:xfrm>
                <a:off x="4320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8710" name="Line 18"/>
              <p:cNvSpPr>
                <a:spLocks noChangeShapeType="1"/>
              </p:cNvSpPr>
              <p:nvPr/>
            </p:nvSpPr>
            <p:spPr bwMode="auto">
              <a:xfrm>
                <a:off x="5088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sp>
          <p:nvSpPr>
            <p:cNvPr id="28677" name="Text Box 19"/>
            <p:cNvSpPr txBox="1">
              <a:spLocks noChangeArrowheads="1"/>
            </p:cNvSpPr>
            <p:nvPr/>
          </p:nvSpPr>
          <p:spPr bwMode="auto">
            <a:xfrm>
              <a:off x="528" y="273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28678" name="Text Box 20"/>
            <p:cNvSpPr txBox="1">
              <a:spLocks noChangeArrowheads="1"/>
            </p:cNvSpPr>
            <p:nvPr/>
          </p:nvSpPr>
          <p:spPr bwMode="auto">
            <a:xfrm>
              <a:off x="480" y="3120"/>
              <a:ext cx="2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-1</a:t>
              </a:r>
            </a:p>
          </p:txBody>
        </p:sp>
        <p:sp>
          <p:nvSpPr>
            <p:cNvPr id="28679" name="Text Box 21"/>
            <p:cNvSpPr txBox="1">
              <a:spLocks noChangeArrowheads="1"/>
            </p:cNvSpPr>
            <p:nvPr/>
          </p:nvSpPr>
          <p:spPr bwMode="auto">
            <a:xfrm>
              <a:off x="480" y="3504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-2</a:t>
              </a:r>
            </a:p>
          </p:txBody>
        </p:sp>
        <p:sp>
          <p:nvSpPr>
            <p:cNvPr id="28680" name="Text Box 22"/>
            <p:cNvSpPr txBox="1">
              <a:spLocks noChangeArrowheads="1"/>
            </p:cNvSpPr>
            <p:nvPr/>
          </p:nvSpPr>
          <p:spPr bwMode="auto">
            <a:xfrm>
              <a:off x="528" y="2352"/>
              <a:ext cx="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8681" name="Text Box 23"/>
            <p:cNvSpPr txBox="1">
              <a:spLocks noChangeArrowheads="1"/>
            </p:cNvSpPr>
            <p:nvPr/>
          </p:nvSpPr>
          <p:spPr bwMode="auto">
            <a:xfrm>
              <a:off x="528" y="196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28682" name="Text Box 24"/>
            <p:cNvSpPr txBox="1">
              <a:spLocks noChangeArrowheads="1"/>
            </p:cNvSpPr>
            <p:nvPr/>
          </p:nvSpPr>
          <p:spPr bwMode="auto">
            <a:xfrm>
              <a:off x="768" y="40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28683" name="Text Box 25"/>
            <p:cNvSpPr txBox="1">
              <a:spLocks noChangeArrowheads="1"/>
            </p:cNvSpPr>
            <p:nvPr/>
          </p:nvSpPr>
          <p:spPr bwMode="auto">
            <a:xfrm>
              <a:off x="1440" y="4032"/>
              <a:ext cx="3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0.1</a:t>
              </a:r>
            </a:p>
          </p:txBody>
        </p:sp>
        <p:sp>
          <p:nvSpPr>
            <p:cNvPr id="28684" name="Text Box 26"/>
            <p:cNvSpPr txBox="1">
              <a:spLocks noChangeArrowheads="1"/>
            </p:cNvSpPr>
            <p:nvPr/>
          </p:nvSpPr>
          <p:spPr bwMode="auto">
            <a:xfrm>
              <a:off x="2194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0.2</a:t>
              </a:r>
            </a:p>
          </p:txBody>
        </p:sp>
        <p:sp>
          <p:nvSpPr>
            <p:cNvPr id="28685" name="Text Box 27"/>
            <p:cNvSpPr txBox="1">
              <a:spLocks noChangeArrowheads="1"/>
            </p:cNvSpPr>
            <p:nvPr/>
          </p:nvSpPr>
          <p:spPr bwMode="auto">
            <a:xfrm>
              <a:off x="2962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0.3</a:t>
              </a:r>
            </a:p>
          </p:txBody>
        </p:sp>
        <p:sp>
          <p:nvSpPr>
            <p:cNvPr id="28686" name="Text Box 28"/>
            <p:cNvSpPr txBox="1">
              <a:spLocks noChangeArrowheads="1"/>
            </p:cNvSpPr>
            <p:nvPr/>
          </p:nvSpPr>
          <p:spPr bwMode="auto">
            <a:xfrm>
              <a:off x="3730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0.4</a:t>
              </a:r>
            </a:p>
          </p:txBody>
        </p:sp>
        <p:sp>
          <p:nvSpPr>
            <p:cNvPr id="28687" name="Text Box 29"/>
            <p:cNvSpPr txBox="1">
              <a:spLocks noChangeArrowheads="1"/>
            </p:cNvSpPr>
            <p:nvPr/>
          </p:nvSpPr>
          <p:spPr bwMode="auto">
            <a:xfrm>
              <a:off x="4498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0.5</a:t>
              </a:r>
            </a:p>
          </p:txBody>
        </p:sp>
        <p:sp>
          <p:nvSpPr>
            <p:cNvPr id="28688" name="Text Box 30"/>
            <p:cNvSpPr txBox="1">
              <a:spLocks noChangeArrowheads="1"/>
            </p:cNvSpPr>
            <p:nvPr/>
          </p:nvSpPr>
          <p:spPr bwMode="auto">
            <a:xfrm>
              <a:off x="480" y="3888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-3</a:t>
              </a:r>
            </a:p>
          </p:txBody>
        </p:sp>
        <p:sp>
          <p:nvSpPr>
            <p:cNvPr id="28689" name="Text Box 31"/>
            <p:cNvSpPr txBox="1">
              <a:spLocks noChangeArrowheads="1"/>
            </p:cNvSpPr>
            <p:nvPr/>
          </p:nvSpPr>
          <p:spPr bwMode="auto">
            <a:xfrm>
              <a:off x="535" y="16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28690" name="Text Box 32"/>
            <p:cNvSpPr txBox="1">
              <a:spLocks noChangeArrowheads="1"/>
            </p:cNvSpPr>
            <p:nvPr/>
          </p:nvSpPr>
          <p:spPr bwMode="auto">
            <a:xfrm>
              <a:off x="5232" y="4032"/>
              <a:ext cx="4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t(s)</a:t>
              </a:r>
            </a:p>
          </p:txBody>
        </p:sp>
        <p:sp>
          <p:nvSpPr>
            <p:cNvPr id="28691" name="Text Box 33"/>
            <p:cNvSpPr txBox="1">
              <a:spLocks noChangeArrowheads="1"/>
            </p:cNvSpPr>
            <p:nvPr/>
          </p:nvSpPr>
          <p:spPr bwMode="auto">
            <a:xfrm>
              <a:off x="672" y="1440"/>
              <a:ext cx="5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x(m)</a:t>
              </a:r>
            </a:p>
          </p:txBody>
        </p:sp>
        <p:sp>
          <p:nvSpPr>
            <p:cNvPr id="28692" name="Freeform 34"/>
            <p:cNvSpPr>
              <a:spLocks/>
            </p:cNvSpPr>
            <p:nvPr/>
          </p:nvSpPr>
          <p:spPr bwMode="auto">
            <a:xfrm>
              <a:off x="864" y="2136"/>
              <a:ext cx="4608" cy="1512"/>
            </a:xfrm>
            <a:custGeom>
              <a:avLst/>
              <a:gdLst>
                <a:gd name="T0" fmla="*/ 0 w 4608"/>
                <a:gd name="T1" fmla="*/ 744 h 1512"/>
                <a:gd name="T2" fmla="*/ 336 w 4608"/>
                <a:gd name="T3" fmla="*/ 408 h 1512"/>
                <a:gd name="T4" fmla="*/ 1008 w 4608"/>
                <a:gd name="T5" fmla="*/ 120 h 1512"/>
                <a:gd name="T6" fmla="*/ 2304 w 4608"/>
                <a:gd name="T7" fmla="*/ 72 h 1512"/>
                <a:gd name="T8" fmla="*/ 3312 w 4608"/>
                <a:gd name="T9" fmla="*/ 552 h 1512"/>
                <a:gd name="T10" fmla="*/ 4032 w 4608"/>
                <a:gd name="T11" fmla="*/ 1272 h 1512"/>
                <a:gd name="T12" fmla="*/ 4608 w 4608"/>
                <a:gd name="T13" fmla="*/ 1512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08"/>
                <a:gd name="T22" fmla="*/ 0 h 1512"/>
                <a:gd name="T23" fmla="*/ 4608 w 4608"/>
                <a:gd name="T24" fmla="*/ 1512 h 1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08" h="1512">
                  <a:moveTo>
                    <a:pt x="0" y="744"/>
                  </a:moveTo>
                  <a:cubicBezTo>
                    <a:pt x="84" y="628"/>
                    <a:pt x="168" y="512"/>
                    <a:pt x="336" y="408"/>
                  </a:cubicBezTo>
                  <a:cubicBezTo>
                    <a:pt x="504" y="304"/>
                    <a:pt x="680" y="176"/>
                    <a:pt x="1008" y="120"/>
                  </a:cubicBezTo>
                  <a:cubicBezTo>
                    <a:pt x="1336" y="64"/>
                    <a:pt x="1920" y="0"/>
                    <a:pt x="2304" y="72"/>
                  </a:cubicBezTo>
                  <a:cubicBezTo>
                    <a:pt x="2688" y="144"/>
                    <a:pt x="3024" y="352"/>
                    <a:pt x="3312" y="552"/>
                  </a:cubicBezTo>
                  <a:cubicBezTo>
                    <a:pt x="3600" y="752"/>
                    <a:pt x="3816" y="1112"/>
                    <a:pt x="4032" y="1272"/>
                  </a:cubicBezTo>
                  <a:cubicBezTo>
                    <a:pt x="4248" y="1432"/>
                    <a:pt x="4428" y="1472"/>
                    <a:pt x="4608" y="1512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28693" name="Oval 35"/>
            <p:cNvSpPr>
              <a:spLocks noChangeArrowheads="1"/>
            </p:cNvSpPr>
            <p:nvPr/>
          </p:nvSpPr>
          <p:spPr bwMode="auto">
            <a:xfrm>
              <a:off x="816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94" name="Text Box 36"/>
            <p:cNvSpPr txBox="1">
              <a:spLocks noChangeArrowheads="1"/>
            </p:cNvSpPr>
            <p:nvPr/>
          </p:nvSpPr>
          <p:spPr bwMode="auto">
            <a:xfrm>
              <a:off x="816" y="2880"/>
              <a:ext cx="2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  <p:sp>
          <p:nvSpPr>
            <p:cNvPr id="28695" name="Text Box 37"/>
            <p:cNvSpPr txBox="1">
              <a:spLocks noChangeArrowheads="1"/>
            </p:cNvSpPr>
            <p:nvPr/>
          </p:nvSpPr>
          <p:spPr bwMode="auto">
            <a:xfrm>
              <a:off x="4512" y="3264"/>
              <a:ext cx="25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800"/>
                <a:t>B</a:t>
              </a:r>
            </a:p>
          </p:txBody>
        </p:sp>
        <p:sp>
          <p:nvSpPr>
            <p:cNvPr id="28696" name="Oval 38"/>
            <p:cNvSpPr>
              <a:spLocks noChangeArrowheads="1"/>
            </p:cNvSpPr>
            <p:nvPr/>
          </p:nvSpPr>
          <p:spPr bwMode="auto">
            <a:xfrm>
              <a:off x="4656" y="32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Relate position, velocity, and acceleration to each other using graphs</a:t>
            </a:r>
          </a:p>
        </p:txBody>
      </p:sp>
    </p:spTree>
    <p:extLst>
      <p:ext uri="{BB962C8B-B14F-4D97-AF65-F5344CB8AC3E}">
        <p14:creationId xmlns:p14="http://schemas.microsoft.com/office/powerpoint/2010/main" val="112053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5181600"/>
          </a:xfrm>
        </p:spPr>
        <p:txBody>
          <a:bodyPr/>
          <a:lstStyle/>
          <a:p>
            <a:pPr eaLnBrk="1" hangingPunct="1"/>
            <a:r>
              <a:rPr lang="en-US" sz="2400" b="1" smtClean="0"/>
              <a:t>Sample problem:</a:t>
            </a:r>
            <a:r>
              <a:rPr lang="en-US" sz="2400" smtClean="0"/>
              <a:t> From the graph, determine the </a:t>
            </a:r>
            <a:r>
              <a:rPr lang="en-US" sz="2400" b="1" i="1" smtClean="0"/>
              <a:t>average speed</a:t>
            </a:r>
            <a:r>
              <a:rPr lang="en-US" sz="2400" smtClean="0"/>
              <a:t> for the particle as it moves from point A to point B.</a:t>
            </a:r>
          </a:p>
        </p:txBody>
      </p:sp>
      <p:grpSp>
        <p:nvGrpSpPr>
          <p:cNvPr id="29699" name="Group 63"/>
          <p:cNvGrpSpPr>
            <a:grpSpLocks/>
          </p:cNvGrpSpPr>
          <p:nvPr/>
        </p:nvGrpSpPr>
        <p:grpSpPr bwMode="auto">
          <a:xfrm>
            <a:off x="457200" y="990600"/>
            <a:ext cx="8240713" cy="4572000"/>
            <a:chOff x="480" y="1440"/>
            <a:chExt cx="5191" cy="2880"/>
          </a:xfrm>
        </p:grpSpPr>
        <p:grpSp>
          <p:nvGrpSpPr>
            <p:cNvPr id="29700" name="Group 4"/>
            <p:cNvGrpSpPr>
              <a:grpSpLocks/>
            </p:cNvGrpSpPr>
            <p:nvPr/>
          </p:nvGrpSpPr>
          <p:grpSpPr bwMode="auto">
            <a:xfrm>
              <a:off x="864" y="1728"/>
              <a:ext cx="4608" cy="2304"/>
              <a:chOff x="480" y="1776"/>
              <a:chExt cx="4608" cy="2304"/>
            </a:xfrm>
          </p:grpSpPr>
          <p:sp>
            <p:nvSpPr>
              <p:cNvPr id="29721" name="Rectangle 5"/>
              <p:cNvSpPr>
                <a:spLocks noChangeArrowheads="1"/>
              </p:cNvSpPr>
              <p:nvPr/>
            </p:nvSpPr>
            <p:spPr bwMode="auto">
              <a:xfrm>
                <a:off x="480" y="1776"/>
                <a:ext cx="4608" cy="23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9722" name="Line 6"/>
              <p:cNvSpPr>
                <a:spLocks noChangeShapeType="1"/>
              </p:cNvSpPr>
              <p:nvPr/>
            </p:nvSpPr>
            <p:spPr bwMode="auto">
              <a:xfrm>
                <a:off x="480" y="2928"/>
                <a:ext cx="460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23" name="Line 7"/>
              <p:cNvSpPr>
                <a:spLocks noChangeShapeType="1"/>
              </p:cNvSpPr>
              <p:nvPr/>
            </p:nvSpPr>
            <p:spPr bwMode="auto">
              <a:xfrm>
                <a:off x="480" y="3312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24" name="Line 8"/>
              <p:cNvSpPr>
                <a:spLocks noChangeShapeType="1"/>
              </p:cNvSpPr>
              <p:nvPr/>
            </p:nvSpPr>
            <p:spPr bwMode="auto">
              <a:xfrm>
                <a:off x="480" y="3696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25" name="Line 9"/>
              <p:cNvSpPr>
                <a:spLocks noChangeShapeType="1"/>
              </p:cNvSpPr>
              <p:nvPr/>
            </p:nvSpPr>
            <p:spPr bwMode="auto">
              <a:xfrm>
                <a:off x="480" y="4080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26" name="Line 10"/>
              <p:cNvSpPr>
                <a:spLocks noChangeShapeType="1"/>
              </p:cNvSpPr>
              <p:nvPr/>
            </p:nvSpPr>
            <p:spPr bwMode="auto">
              <a:xfrm>
                <a:off x="480" y="2544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27" name="Line 11"/>
              <p:cNvSpPr>
                <a:spLocks noChangeShapeType="1"/>
              </p:cNvSpPr>
              <p:nvPr/>
            </p:nvSpPr>
            <p:spPr bwMode="auto">
              <a:xfrm>
                <a:off x="480" y="2160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28" name="Line 12"/>
              <p:cNvSpPr>
                <a:spLocks noChangeShapeType="1"/>
              </p:cNvSpPr>
              <p:nvPr/>
            </p:nvSpPr>
            <p:spPr bwMode="auto">
              <a:xfrm>
                <a:off x="480" y="1776"/>
                <a:ext cx="4608" cy="0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29" name="Line 13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30" name="Line 14"/>
              <p:cNvSpPr>
                <a:spLocks noChangeShapeType="1"/>
              </p:cNvSpPr>
              <p:nvPr/>
            </p:nvSpPr>
            <p:spPr bwMode="auto">
              <a:xfrm>
                <a:off x="2016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31" name="Line 15"/>
              <p:cNvSpPr>
                <a:spLocks noChangeShapeType="1"/>
              </p:cNvSpPr>
              <p:nvPr/>
            </p:nvSpPr>
            <p:spPr bwMode="auto">
              <a:xfrm>
                <a:off x="2784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32" name="Line 16"/>
              <p:cNvSpPr>
                <a:spLocks noChangeShapeType="1"/>
              </p:cNvSpPr>
              <p:nvPr/>
            </p:nvSpPr>
            <p:spPr bwMode="auto">
              <a:xfrm>
                <a:off x="3552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33" name="Line 17"/>
              <p:cNvSpPr>
                <a:spLocks noChangeShapeType="1"/>
              </p:cNvSpPr>
              <p:nvPr/>
            </p:nvSpPr>
            <p:spPr bwMode="auto">
              <a:xfrm>
                <a:off x="4320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  <p:sp>
            <p:nvSpPr>
              <p:cNvPr id="29734" name="Line 18"/>
              <p:cNvSpPr>
                <a:spLocks noChangeShapeType="1"/>
              </p:cNvSpPr>
              <p:nvPr/>
            </p:nvSpPr>
            <p:spPr bwMode="auto">
              <a:xfrm>
                <a:off x="5088" y="1776"/>
                <a:ext cx="0" cy="2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anchor="b"/>
              <a:lstStyle/>
              <a:p>
                <a:endParaRPr lang="en-US"/>
              </a:p>
            </p:txBody>
          </p:sp>
        </p:grpSp>
        <p:sp>
          <p:nvSpPr>
            <p:cNvPr id="29701" name="Text Box 19"/>
            <p:cNvSpPr txBox="1">
              <a:spLocks noChangeArrowheads="1"/>
            </p:cNvSpPr>
            <p:nvPr/>
          </p:nvSpPr>
          <p:spPr bwMode="auto">
            <a:xfrm>
              <a:off x="528" y="2736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29702" name="Text Box 20"/>
            <p:cNvSpPr txBox="1">
              <a:spLocks noChangeArrowheads="1"/>
            </p:cNvSpPr>
            <p:nvPr/>
          </p:nvSpPr>
          <p:spPr bwMode="auto">
            <a:xfrm>
              <a:off x="480" y="3120"/>
              <a:ext cx="2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-1</a:t>
              </a:r>
            </a:p>
          </p:txBody>
        </p:sp>
        <p:sp>
          <p:nvSpPr>
            <p:cNvPr id="29703" name="Text Box 21"/>
            <p:cNvSpPr txBox="1">
              <a:spLocks noChangeArrowheads="1"/>
            </p:cNvSpPr>
            <p:nvPr/>
          </p:nvSpPr>
          <p:spPr bwMode="auto">
            <a:xfrm>
              <a:off x="480" y="3504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-2</a:t>
              </a:r>
            </a:p>
          </p:txBody>
        </p:sp>
        <p:sp>
          <p:nvSpPr>
            <p:cNvPr id="29704" name="Text Box 22"/>
            <p:cNvSpPr txBox="1">
              <a:spLocks noChangeArrowheads="1"/>
            </p:cNvSpPr>
            <p:nvPr/>
          </p:nvSpPr>
          <p:spPr bwMode="auto">
            <a:xfrm>
              <a:off x="528" y="2352"/>
              <a:ext cx="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1</a:t>
              </a:r>
            </a:p>
          </p:txBody>
        </p:sp>
        <p:sp>
          <p:nvSpPr>
            <p:cNvPr id="29705" name="Text Box 23"/>
            <p:cNvSpPr txBox="1">
              <a:spLocks noChangeArrowheads="1"/>
            </p:cNvSpPr>
            <p:nvPr/>
          </p:nvSpPr>
          <p:spPr bwMode="auto">
            <a:xfrm>
              <a:off x="528" y="196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2</a:t>
              </a:r>
            </a:p>
          </p:txBody>
        </p:sp>
        <p:sp>
          <p:nvSpPr>
            <p:cNvPr id="29706" name="Text Box 24"/>
            <p:cNvSpPr txBox="1">
              <a:spLocks noChangeArrowheads="1"/>
            </p:cNvSpPr>
            <p:nvPr/>
          </p:nvSpPr>
          <p:spPr bwMode="auto">
            <a:xfrm>
              <a:off x="768" y="40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</a:t>
              </a:r>
            </a:p>
          </p:txBody>
        </p:sp>
        <p:sp>
          <p:nvSpPr>
            <p:cNvPr id="29707" name="Text Box 25"/>
            <p:cNvSpPr txBox="1">
              <a:spLocks noChangeArrowheads="1"/>
            </p:cNvSpPr>
            <p:nvPr/>
          </p:nvSpPr>
          <p:spPr bwMode="auto">
            <a:xfrm>
              <a:off x="1440" y="4032"/>
              <a:ext cx="3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0.1</a:t>
              </a:r>
            </a:p>
          </p:txBody>
        </p:sp>
        <p:sp>
          <p:nvSpPr>
            <p:cNvPr id="29708" name="Text Box 26"/>
            <p:cNvSpPr txBox="1">
              <a:spLocks noChangeArrowheads="1"/>
            </p:cNvSpPr>
            <p:nvPr/>
          </p:nvSpPr>
          <p:spPr bwMode="auto">
            <a:xfrm>
              <a:off x="2194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0.2</a:t>
              </a:r>
            </a:p>
          </p:txBody>
        </p:sp>
        <p:sp>
          <p:nvSpPr>
            <p:cNvPr id="29709" name="Text Box 27"/>
            <p:cNvSpPr txBox="1">
              <a:spLocks noChangeArrowheads="1"/>
            </p:cNvSpPr>
            <p:nvPr/>
          </p:nvSpPr>
          <p:spPr bwMode="auto">
            <a:xfrm>
              <a:off x="2962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0.3</a:t>
              </a:r>
            </a:p>
          </p:txBody>
        </p:sp>
        <p:sp>
          <p:nvSpPr>
            <p:cNvPr id="29710" name="Text Box 28"/>
            <p:cNvSpPr txBox="1">
              <a:spLocks noChangeArrowheads="1"/>
            </p:cNvSpPr>
            <p:nvPr/>
          </p:nvSpPr>
          <p:spPr bwMode="auto">
            <a:xfrm>
              <a:off x="3730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0.4</a:t>
              </a:r>
            </a:p>
          </p:txBody>
        </p:sp>
        <p:sp>
          <p:nvSpPr>
            <p:cNvPr id="29711" name="Text Box 29"/>
            <p:cNvSpPr txBox="1">
              <a:spLocks noChangeArrowheads="1"/>
            </p:cNvSpPr>
            <p:nvPr/>
          </p:nvSpPr>
          <p:spPr bwMode="auto">
            <a:xfrm>
              <a:off x="4498" y="4032"/>
              <a:ext cx="3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0.5</a:t>
              </a:r>
            </a:p>
          </p:txBody>
        </p:sp>
        <p:sp>
          <p:nvSpPr>
            <p:cNvPr id="29712" name="Text Box 30"/>
            <p:cNvSpPr txBox="1">
              <a:spLocks noChangeArrowheads="1"/>
            </p:cNvSpPr>
            <p:nvPr/>
          </p:nvSpPr>
          <p:spPr bwMode="auto">
            <a:xfrm>
              <a:off x="480" y="3888"/>
              <a:ext cx="3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-3</a:t>
              </a:r>
            </a:p>
          </p:txBody>
        </p:sp>
        <p:sp>
          <p:nvSpPr>
            <p:cNvPr id="29713" name="Text Box 31"/>
            <p:cNvSpPr txBox="1">
              <a:spLocks noChangeArrowheads="1"/>
            </p:cNvSpPr>
            <p:nvPr/>
          </p:nvSpPr>
          <p:spPr bwMode="auto">
            <a:xfrm>
              <a:off x="535" y="1632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3</a:t>
              </a:r>
            </a:p>
          </p:txBody>
        </p:sp>
        <p:sp>
          <p:nvSpPr>
            <p:cNvPr id="29714" name="Text Box 32"/>
            <p:cNvSpPr txBox="1">
              <a:spLocks noChangeArrowheads="1"/>
            </p:cNvSpPr>
            <p:nvPr/>
          </p:nvSpPr>
          <p:spPr bwMode="auto">
            <a:xfrm>
              <a:off x="5232" y="4032"/>
              <a:ext cx="43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t(s)</a:t>
              </a:r>
            </a:p>
          </p:txBody>
        </p:sp>
        <p:sp>
          <p:nvSpPr>
            <p:cNvPr id="29715" name="Text Box 33"/>
            <p:cNvSpPr txBox="1">
              <a:spLocks noChangeArrowheads="1"/>
            </p:cNvSpPr>
            <p:nvPr/>
          </p:nvSpPr>
          <p:spPr bwMode="auto">
            <a:xfrm>
              <a:off x="672" y="1440"/>
              <a:ext cx="5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400"/>
                <a:t>x(m)</a:t>
              </a:r>
            </a:p>
          </p:txBody>
        </p:sp>
        <p:sp>
          <p:nvSpPr>
            <p:cNvPr id="29716" name="Freeform 34"/>
            <p:cNvSpPr>
              <a:spLocks/>
            </p:cNvSpPr>
            <p:nvPr/>
          </p:nvSpPr>
          <p:spPr bwMode="auto">
            <a:xfrm>
              <a:off x="864" y="2136"/>
              <a:ext cx="4608" cy="1512"/>
            </a:xfrm>
            <a:custGeom>
              <a:avLst/>
              <a:gdLst>
                <a:gd name="T0" fmla="*/ 0 w 4608"/>
                <a:gd name="T1" fmla="*/ 744 h 1512"/>
                <a:gd name="T2" fmla="*/ 336 w 4608"/>
                <a:gd name="T3" fmla="*/ 408 h 1512"/>
                <a:gd name="T4" fmla="*/ 1008 w 4608"/>
                <a:gd name="T5" fmla="*/ 120 h 1512"/>
                <a:gd name="T6" fmla="*/ 2304 w 4608"/>
                <a:gd name="T7" fmla="*/ 72 h 1512"/>
                <a:gd name="T8" fmla="*/ 3312 w 4608"/>
                <a:gd name="T9" fmla="*/ 552 h 1512"/>
                <a:gd name="T10" fmla="*/ 4032 w 4608"/>
                <a:gd name="T11" fmla="*/ 1272 h 1512"/>
                <a:gd name="T12" fmla="*/ 4608 w 4608"/>
                <a:gd name="T13" fmla="*/ 1512 h 15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08"/>
                <a:gd name="T22" fmla="*/ 0 h 1512"/>
                <a:gd name="T23" fmla="*/ 4608 w 4608"/>
                <a:gd name="T24" fmla="*/ 1512 h 15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08" h="1512">
                  <a:moveTo>
                    <a:pt x="0" y="744"/>
                  </a:moveTo>
                  <a:cubicBezTo>
                    <a:pt x="84" y="628"/>
                    <a:pt x="168" y="512"/>
                    <a:pt x="336" y="408"/>
                  </a:cubicBezTo>
                  <a:cubicBezTo>
                    <a:pt x="504" y="304"/>
                    <a:pt x="680" y="176"/>
                    <a:pt x="1008" y="120"/>
                  </a:cubicBezTo>
                  <a:cubicBezTo>
                    <a:pt x="1336" y="64"/>
                    <a:pt x="1920" y="0"/>
                    <a:pt x="2304" y="72"/>
                  </a:cubicBezTo>
                  <a:cubicBezTo>
                    <a:pt x="2688" y="144"/>
                    <a:pt x="3024" y="352"/>
                    <a:pt x="3312" y="552"/>
                  </a:cubicBezTo>
                  <a:cubicBezTo>
                    <a:pt x="3600" y="752"/>
                    <a:pt x="3816" y="1112"/>
                    <a:pt x="4032" y="1272"/>
                  </a:cubicBezTo>
                  <a:cubicBezTo>
                    <a:pt x="4248" y="1432"/>
                    <a:pt x="4428" y="1472"/>
                    <a:pt x="4608" y="1512"/>
                  </a:cubicBezTo>
                </a:path>
              </a:pathLst>
            </a:cu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29717" name="Oval 35"/>
            <p:cNvSpPr>
              <a:spLocks noChangeArrowheads="1"/>
            </p:cNvSpPr>
            <p:nvPr/>
          </p:nvSpPr>
          <p:spPr bwMode="auto">
            <a:xfrm>
              <a:off x="816" y="283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8" name="Text Box 36"/>
            <p:cNvSpPr txBox="1">
              <a:spLocks noChangeArrowheads="1"/>
            </p:cNvSpPr>
            <p:nvPr/>
          </p:nvSpPr>
          <p:spPr bwMode="auto">
            <a:xfrm>
              <a:off x="816" y="2880"/>
              <a:ext cx="28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  <p:sp>
          <p:nvSpPr>
            <p:cNvPr id="29719" name="Text Box 37"/>
            <p:cNvSpPr txBox="1">
              <a:spLocks noChangeArrowheads="1"/>
            </p:cNvSpPr>
            <p:nvPr/>
          </p:nvSpPr>
          <p:spPr bwMode="auto">
            <a:xfrm>
              <a:off x="4512" y="3264"/>
              <a:ext cx="25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b">
              <a:spAutoFit/>
            </a:bodyPr>
            <a:lstStyle/>
            <a:p>
              <a:r>
                <a:rPr lang="en-US" sz="2800"/>
                <a:t>B</a:t>
              </a:r>
            </a:p>
          </p:txBody>
        </p:sp>
        <p:sp>
          <p:nvSpPr>
            <p:cNvPr id="29720" name="Oval 38"/>
            <p:cNvSpPr>
              <a:spLocks noChangeArrowheads="1"/>
            </p:cNvSpPr>
            <p:nvPr/>
          </p:nvSpPr>
          <p:spPr bwMode="auto">
            <a:xfrm>
              <a:off x="4656" y="32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Relate position, velocity, and acceleration to each other using graphs</a:t>
            </a:r>
          </a:p>
        </p:txBody>
      </p:sp>
    </p:spTree>
    <p:extLst>
      <p:ext uri="{BB962C8B-B14F-4D97-AF65-F5344CB8AC3E}">
        <p14:creationId xmlns:p14="http://schemas.microsoft.com/office/powerpoint/2010/main" val="27265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Welcome to </a:t>
            </a:r>
            <a:r>
              <a:rPr lang="en-US" altLang="en-US" smtClean="0"/>
              <a:t>Physics C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Write your name where indicated in your textbook. Take this book home and leave it there.</a:t>
            </a:r>
          </a:p>
          <a:p>
            <a:r>
              <a:rPr lang="en-US" altLang="en-US" dirty="0" smtClean="0"/>
              <a:t>We respectfully request a lab donation of $20 to support our program. Please bring this in beginning tomorrow.</a:t>
            </a:r>
          </a:p>
          <a:p>
            <a:r>
              <a:rPr lang="en-US" altLang="en-US" dirty="0"/>
              <a:t>C</a:t>
            </a:r>
            <a:r>
              <a:rPr lang="en-US" altLang="en-US" dirty="0" smtClean="0"/>
              <a:t>lass web page: </a:t>
            </a:r>
            <a:r>
              <a:rPr lang="en-US" altLang="en-US" dirty="0" smtClean="0">
                <a:hlinkClick r:id="rId3"/>
              </a:rPr>
              <a:t>www.hondorfphysics.weebly.com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Bring questions tomorrow.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044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About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763000" cy="4525963"/>
          </a:xfrm>
        </p:spPr>
        <p:txBody>
          <a:bodyPr/>
          <a:lstStyle/>
          <a:p>
            <a:r>
              <a:rPr lang="en-US" dirty="0" smtClean="0"/>
              <a:t>Use your electronic device to take a selfie</a:t>
            </a:r>
          </a:p>
          <a:p>
            <a:r>
              <a:rPr lang="en-US" dirty="0" smtClean="0"/>
              <a:t>Email the picture to me with the following info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52400" y="2286000"/>
            <a:ext cx="5257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Courier New" pitchFamily="49" charset="0"/>
              <a:buChar char="o"/>
            </a:pPr>
            <a:r>
              <a:rPr lang="en-US" sz="2800" dirty="0"/>
              <a:t>Name you want to be called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en-US" sz="2800" dirty="0"/>
              <a:t>Current math class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en-US" sz="2800" dirty="0"/>
              <a:t>Favorite ice-cream, pet and/or car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en-US" sz="2800" dirty="0"/>
              <a:t>One thing I should know about you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en-US" sz="2800" dirty="0"/>
              <a:t>One thing you want to know about </a:t>
            </a:r>
            <a:r>
              <a:rPr lang="en-US" sz="2800" dirty="0" smtClean="0"/>
              <a:t>me</a:t>
            </a:r>
          </a:p>
          <a:p>
            <a:pPr marL="914400" lvl="1" indent="-457200">
              <a:buFont typeface="Courier New" pitchFamily="49" charset="0"/>
              <a:buChar char="o"/>
            </a:pPr>
            <a:r>
              <a:rPr lang="en-US" sz="2800" dirty="0" smtClean="0"/>
              <a:t>Your book number</a:t>
            </a:r>
            <a:endParaRPr lang="en-US" sz="2800" dirty="0"/>
          </a:p>
          <a:p>
            <a:pPr marL="457200" indent="-457200">
              <a:buFont typeface="Courier New" pitchFamily="49" charset="0"/>
              <a:buChar char="o"/>
            </a:pP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179" y="2159170"/>
            <a:ext cx="3377821" cy="439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9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Extra Stuff</a:t>
            </a:r>
            <a:endParaRPr lang="en-US" sz="6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UT Engineering Day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0992" y="2174875"/>
            <a:ext cx="4802008" cy="3951288"/>
          </a:xfrm>
        </p:spPr>
        <p:txBody>
          <a:bodyPr/>
          <a:lstStyle/>
          <a:p>
            <a:r>
              <a:rPr lang="en-US" sz="2800" dirty="0" smtClean="0"/>
              <a:t>October 22</a:t>
            </a:r>
          </a:p>
          <a:p>
            <a:r>
              <a:rPr lang="en-US" sz="2800" dirty="0" smtClean="0"/>
              <a:t>Mini projects</a:t>
            </a:r>
          </a:p>
          <a:p>
            <a:pPr lvl="1"/>
            <a:r>
              <a:rPr lang="en-US" sz="2400" dirty="0" smtClean="0"/>
              <a:t>Egg Drop</a:t>
            </a:r>
          </a:p>
          <a:p>
            <a:pPr lvl="1"/>
            <a:r>
              <a:rPr lang="en-US" sz="2400" dirty="0" smtClean="0"/>
              <a:t>Radiation Shielding</a:t>
            </a:r>
          </a:p>
          <a:p>
            <a:pPr lvl="1"/>
            <a:r>
              <a:rPr lang="en-US" sz="2400" dirty="0" smtClean="0"/>
              <a:t>Physics Exam</a:t>
            </a:r>
          </a:p>
          <a:p>
            <a:pPr lvl="1"/>
            <a:r>
              <a:rPr lang="en-US" sz="2400" dirty="0" smtClean="0"/>
              <a:t>Balsa Bridge</a:t>
            </a:r>
          </a:p>
          <a:p>
            <a:r>
              <a:rPr lang="en-US" sz="2800" dirty="0" smtClean="0"/>
              <a:t>All day field trip</a:t>
            </a:r>
          </a:p>
          <a:p>
            <a:pPr marL="457200" lvl="1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Martian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8200" y="2174875"/>
            <a:ext cx="4803895" cy="3951288"/>
          </a:xfrm>
        </p:spPr>
        <p:txBody>
          <a:bodyPr>
            <a:noAutofit/>
          </a:bodyPr>
          <a:lstStyle/>
          <a:p>
            <a:r>
              <a:rPr lang="en-US" sz="2800" dirty="0" smtClean="0"/>
              <a:t>Reading/discussion</a:t>
            </a:r>
          </a:p>
          <a:p>
            <a:pPr lvl="1"/>
            <a:r>
              <a:rPr lang="en-US" sz="2400" smtClean="0"/>
              <a:t>Problem </a:t>
            </a:r>
            <a:r>
              <a:rPr lang="en-US" sz="2400" smtClean="0"/>
              <a:t>solving</a:t>
            </a:r>
            <a:endParaRPr lang="en-US" sz="2400" dirty="0" smtClean="0"/>
          </a:p>
          <a:p>
            <a:pPr lvl="1"/>
            <a:r>
              <a:rPr lang="en-US" sz="2400" dirty="0" smtClean="0"/>
              <a:t>Science applications</a:t>
            </a:r>
          </a:p>
          <a:p>
            <a:pPr lvl="1"/>
            <a:r>
              <a:rPr lang="en-US" sz="2400" dirty="0" smtClean="0"/>
              <a:t>Science in the media</a:t>
            </a:r>
          </a:p>
          <a:p>
            <a:pPr lvl="1"/>
            <a:r>
              <a:rPr lang="en-US" sz="2400" dirty="0" smtClean="0"/>
              <a:t>Ethics</a:t>
            </a:r>
          </a:p>
          <a:p>
            <a:r>
              <a:rPr lang="en-US" sz="2800" dirty="0" smtClean="0"/>
              <a:t>Science the $</a:t>
            </a:r>
            <a:r>
              <a:rPr lang="en-US" sz="2800" dirty="0" err="1" smtClean="0"/>
              <a:t>h!t</a:t>
            </a:r>
            <a:r>
              <a:rPr lang="en-US" sz="2800" dirty="0" smtClean="0"/>
              <a:t> out of it</a:t>
            </a:r>
          </a:p>
          <a:p>
            <a:r>
              <a:rPr lang="en-US" sz="2800" dirty="0" smtClean="0"/>
              <a:t>Field trip: In theaters 11/25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26" y="236538"/>
            <a:ext cx="1219200" cy="12192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750" y="0"/>
            <a:ext cx="1356697" cy="2232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01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do is largely up to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My AP teacher………..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Lesson 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82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Objective: Relate position, velocity, and acceleration to each other using graphs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36" y="304800"/>
            <a:ext cx="428625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178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4" descr="F02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971800"/>
            <a:ext cx="6387043" cy="3886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in position is displacement.</a:t>
            </a:r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786084"/>
              </p:ext>
            </p:extLst>
          </p:nvPr>
        </p:nvGraphicFramePr>
        <p:xfrm>
          <a:off x="3124200" y="2514600"/>
          <a:ext cx="259942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4" imgW="736560" imgH="215640" progId="">
                  <p:embed/>
                </p:oleObj>
              </mc:Choice>
              <mc:Fallback>
                <p:oleObj name="Equation" r:id="rId4" imgW="736560" imgH="21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514600"/>
                        <a:ext cx="2599424" cy="762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Relate position, velocity, and acceleration to each other using graphs</a:t>
            </a:r>
          </a:p>
        </p:txBody>
      </p:sp>
    </p:spTree>
    <p:extLst>
      <p:ext uri="{BB962C8B-B14F-4D97-AF65-F5344CB8AC3E}">
        <p14:creationId xmlns:p14="http://schemas.microsoft.com/office/powerpoint/2010/main" val="308223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Average Speed and Average Velocity are slightly different concepts.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6700" y="1600199"/>
            <a:ext cx="8305800" cy="1614487"/>
          </a:xfrm>
        </p:spPr>
        <p:txBody>
          <a:bodyPr>
            <a:noAutofit/>
          </a:bodyPr>
          <a:lstStyle/>
          <a:p>
            <a:r>
              <a:rPr lang="en-US" sz="2400" dirty="0" smtClean="0"/>
              <a:t>How fast are you moving?</a:t>
            </a:r>
          </a:p>
          <a:p>
            <a:endParaRPr lang="en-US" sz="1000" dirty="0" smtClean="0"/>
          </a:p>
          <a:p>
            <a:r>
              <a:rPr lang="en-US" sz="2400" dirty="0" smtClean="0"/>
              <a:t>How far from the starting point will you wind up?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/>
              <a:t>      </a:t>
            </a:r>
          </a:p>
        </p:txBody>
      </p:sp>
      <p:graphicFrame>
        <p:nvGraphicFramePr>
          <p:cNvPr id="2051" name="Object 1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53880818"/>
              </p:ext>
            </p:extLst>
          </p:nvPr>
        </p:nvGraphicFramePr>
        <p:xfrm>
          <a:off x="3352800" y="4581525"/>
          <a:ext cx="1371600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4" imgW="596880" imgH="393480" progId="">
                  <p:embed/>
                </p:oleObj>
              </mc:Choice>
              <mc:Fallback>
                <p:oleObj name="Equation" r:id="rId4" imgW="59688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81525"/>
                        <a:ext cx="1371600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5638800" y="3214687"/>
            <a:ext cx="32004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sz="2800" i="1" dirty="0">
                <a:solidFill>
                  <a:srgbClr val="0214BE"/>
                </a:solidFill>
              </a:rPr>
              <a:t>always positive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362178"/>
              </p:ext>
            </p:extLst>
          </p:nvPr>
        </p:nvGraphicFramePr>
        <p:xfrm>
          <a:off x="838200" y="3048000"/>
          <a:ext cx="435451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6" imgW="1841400" imgH="419040" progId="">
                  <p:embed/>
                </p:oleObj>
              </mc:Choice>
              <mc:Fallback>
                <p:oleObj name="Equation" r:id="rId6" imgW="1841400" imgH="419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435451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Text Box 14"/>
          <p:cNvSpPr txBox="1">
            <a:spLocks noChangeArrowheads="1"/>
          </p:cNvSpPr>
          <p:nvPr/>
        </p:nvSpPr>
        <p:spPr bwMode="auto">
          <a:xfrm>
            <a:off x="5638800" y="4800600"/>
            <a:ext cx="411480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sz="2800" i="1" dirty="0">
                <a:solidFill>
                  <a:schemeClr val="hlink"/>
                </a:solidFill>
              </a:rPr>
              <a:t>sign gives direction</a:t>
            </a:r>
            <a:endParaRPr kumimoji="0" lang="en-US" sz="3600" i="1" dirty="0">
              <a:solidFill>
                <a:schemeClr val="hlin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Relate position, velocity, and acceleration to each other using graphs</a:t>
            </a:r>
          </a:p>
        </p:txBody>
      </p:sp>
    </p:spTree>
    <p:extLst>
      <p:ext uri="{BB962C8B-B14F-4D97-AF65-F5344CB8AC3E}">
        <p14:creationId xmlns:p14="http://schemas.microsoft.com/office/powerpoint/2010/main" val="2872121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  <p:bldP spid="2054" grpId="0"/>
      <p:bldP spid="20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Acceleration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5950"/>
            <a:ext cx="8178800" cy="16224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Average acceleration describes how fast the </a:t>
            </a:r>
            <a:r>
              <a:rPr lang="en-US" sz="2800" b="1" i="1" dirty="0" smtClean="0"/>
              <a:t>velocity</a:t>
            </a:r>
            <a:r>
              <a:rPr lang="en-US" sz="2800" dirty="0" smtClean="0"/>
              <a:t> is changing with respect to time.	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 </a:t>
            </a: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5105400" y="3896380"/>
            <a:ext cx="3810000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sz="2800" i="1" dirty="0">
                <a:solidFill>
                  <a:schemeClr val="hlink"/>
                </a:solidFill>
              </a:rPr>
              <a:t>sign determines direction</a:t>
            </a:r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79523"/>
              </p:ext>
            </p:extLst>
          </p:nvPr>
        </p:nvGraphicFramePr>
        <p:xfrm>
          <a:off x="1142999" y="2971800"/>
          <a:ext cx="3702051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4" imgW="1231560" imgH="609480" progId="">
                  <p:embed/>
                </p:oleObj>
              </mc:Choice>
              <mc:Fallback>
                <p:oleObj name="Equation" r:id="rId4" imgW="1231560" imgH="609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99" y="2971800"/>
                        <a:ext cx="3702051" cy="1828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Objective: Relate position, velocity, and acceleration to each other using graphs</a:t>
            </a:r>
          </a:p>
        </p:txBody>
      </p:sp>
    </p:spTree>
    <p:extLst>
      <p:ext uri="{BB962C8B-B14F-4D97-AF65-F5344CB8AC3E}">
        <p14:creationId xmlns:p14="http://schemas.microsoft.com/office/powerpoint/2010/main" val="355812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/>
      <p:bldP spid="3077" grpId="0"/>
    </p:bldLst>
  </p:timing>
</p:sld>
</file>

<file path=ppt/theme/theme1.xml><?xml version="1.0" encoding="utf-8"?>
<a:theme xmlns:a="http://schemas.openxmlformats.org/drawingml/2006/main" name="Office Theme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607</Words>
  <Application>Microsoft Office PowerPoint</Application>
  <PresentationFormat>On-screen Show (4:3)</PresentationFormat>
  <Paragraphs>153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Rounded MT Bold</vt:lpstr>
      <vt:lpstr>Calibri</vt:lpstr>
      <vt:lpstr>Comic Sans MS</vt:lpstr>
      <vt:lpstr>Courier New</vt:lpstr>
      <vt:lpstr>Tahoma</vt:lpstr>
      <vt:lpstr>Wingdings</vt:lpstr>
      <vt:lpstr>Office Theme</vt:lpstr>
      <vt:lpstr>Equation</vt:lpstr>
      <vt:lpstr>Welcome to  Physics C!</vt:lpstr>
      <vt:lpstr>Welcome to Physics C</vt:lpstr>
      <vt:lpstr>About You</vt:lpstr>
      <vt:lpstr>Extra Stuff</vt:lpstr>
      <vt:lpstr>How you do is largely up to you!</vt:lpstr>
      <vt:lpstr>Lesson 1</vt:lpstr>
      <vt:lpstr>Displacement</vt:lpstr>
      <vt:lpstr>Average Speed and Average Velocity are slightly different concepts.</vt:lpstr>
      <vt:lpstr>Average Acceleration</vt:lpstr>
      <vt:lpstr>Can you answer this: What is the average velocity of this particle?</vt:lpstr>
      <vt:lpstr>Can you answer this: What is the average acceleration of this particle?</vt:lpstr>
      <vt:lpstr>PowerPoint Presentation</vt:lpstr>
      <vt:lpstr>PowerPoint Presentation</vt:lpstr>
    </vt:vector>
  </TitlesOfParts>
  <Company>Oak Ridge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Physics C!</dc:title>
  <dc:creator>ORS User</dc:creator>
  <cp:lastModifiedBy>BETSY HONDORF</cp:lastModifiedBy>
  <cp:revision>31</cp:revision>
  <dcterms:created xsi:type="dcterms:W3CDTF">2012-08-06T17:45:08Z</dcterms:created>
  <dcterms:modified xsi:type="dcterms:W3CDTF">2015-08-03T14:10:14Z</dcterms:modified>
</cp:coreProperties>
</file>