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396" r:id="rId2"/>
    <p:sldId id="359" r:id="rId3"/>
    <p:sldId id="393" r:id="rId4"/>
    <p:sldId id="353" r:id="rId5"/>
    <p:sldId id="354" r:id="rId6"/>
    <p:sldId id="355" r:id="rId7"/>
    <p:sldId id="356" r:id="rId8"/>
    <p:sldId id="357" r:id="rId9"/>
    <p:sldId id="358" r:id="rId10"/>
    <p:sldId id="386" r:id="rId11"/>
    <p:sldId id="387" r:id="rId12"/>
  </p:sldIdLst>
  <p:sldSz cx="9144000" cy="6858000" type="screen4x3"/>
  <p:notesSz cx="7010400" cy="92964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6" autoAdjust="0"/>
    <p:restoredTop sz="94595" autoAdjust="0"/>
  </p:normalViewPr>
  <p:slideViewPr>
    <p:cSldViewPr>
      <p:cViewPr varScale="1">
        <p:scale>
          <a:sx n="70" d="100"/>
          <a:sy n="70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9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6" tIns="44064" rIns="88126" bIns="4406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Physics C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4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6" tIns="44064" rIns="88126" bIns="440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BE78DBA1-4837-40A1-AEA6-8104C791DBE8}" type="datetime1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6" tIns="44064" rIns="88126" bIns="4406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Bertrand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4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6" tIns="44064" rIns="88126" bIns="440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99405980-03C7-44B5-AD32-BA0B981B9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59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3-04-03T17:49:05.9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BEA315B-9E3E-44CD-8946-A98B5F25FC31}" emma:medium="tactile" emma:mode="ink">
          <msink:context xmlns:msink="http://schemas.microsoft.com/ink/2010/main" type="inkDrawing" rotatedBoundingBox="20699,18538 20714,18538 20714,18553 20699,18553" shapeName="Other"/>
        </emma:interpretation>
      </emma:emma>
    </inkml:annotationXML>
    <inkml:trace contextRef="#ctx0" brushRef="#br0">0 0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367.8161" units="1/cm"/>
          <inkml:channelProperty channel="Y" name="resolution" value="440.36697" units="1/cm"/>
          <inkml:channelProperty channel="F" name="resolution" value="0" units="1/dev"/>
        </inkml:channelProperties>
      </inkml:inkSource>
      <inkml:timestamp xml:id="ts0" timeString="2011-04-12T17:43:52.70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Group>
    <inkml:annotationXML>
      <emma:emma xmlns:emma="http://www.w3.org/2003/04/emma" version="1.0">
        <emma:interpretation id="{A19BD5EB-78CF-43B2-A8D5-B652736DB1C9}" emma:medium="tactile" emma:mode="ink">
          <msink:context xmlns:msink="http://schemas.microsoft.com/ink/2010/main" type="inkDrawing"/>
        </emma:interpretation>
      </emma:emma>
    </inkml:annotationXML>
    <inkml:trace contextRef="#ctx0" brushRef="#br0">3421 3255 128,'0'0'2,"0"0"3,0 0-1,0 0 1,0 0 1,0 0 0,0 0 1,0 0 1,0 0-1,0 0 0,0 0 0,0 0-1,0 0 0,0 0 0,0 0-1,0 0-1,0 0 0,0 0-1,0 0-1,0 0 0,0 0 0,0 0-1,0 0 0,0 0 0,0 0 0,0 0-1,0 0-4,0 0-1,0 0-4,-21-16-3,21 16-7</inkml:trace>
    <inkml:trace contextRef="#ctx0" brushRef="#br0" timeOffset="25923">2916 7094 156,'0'0'2,"0"0"1,0 0 1,0 0-1,0 0 1,0 0-1,0 0 0,0 0 0,0 0 0,0 0 0,0 0 0,18-19-1,-18 19 0,0 0 0,0 0 0,0 0-1,0 0 0,0 0-1,0 0 1,0 0-1,0 0 0,0 0 0,0 0-6,0 0-2,0 0-11</inkml:trace>
    <inkml:trace contextRef="#ctx0" brushRef="#br0" timeOffset="304404">0 0 134,'0'0'-2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3-04-03T19:16:55.5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0152AAB-508F-45E3-9287-02F4145BCF93}" emma:medium="tactile" emma:mode="ink">
          <msink:context xmlns:msink="http://schemas.microsoft.com/ink/2010/main" type="writingRegion" rotatedBoundingBox="20130,14368 20145,14368 20145,14383 20130,14383"/>
        </emma:interpretation>
      </emma:emma>
    </inkml:annotationXML>
    <inkml:traceGroup>
      <inkml:annotationXML>
        <emma:emma xmlns:emma="http://www.w3.org/2003/04/emma" version="1.0">
          <emma:interpretation id="{FD930441-E00F-4410-A2A9-D8E285FE5126}" emma:medium="tactile" emma:mode="ink">
            <msink:context xmlns:msink="http://schemas.microsoft.com/ink/2010/main" type="paragraph" rotatedBoundingBox="20130,14368 20145,14368 20145,14383 20130,143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647F6D1-3761-4E73-A2BF-B1DF58B0F591}" emma:medium="tactile" emma:mode="ink">
              <msink:context xmlns:msink="http://schemas.microsoft.com/ink/2010/main" type="line" rotatedBoundingBox="20130,14368 20145,14368 20145,14383 20130,14383"/>
            </emma:interpretation>
          </emma:emma>
        </inkml:annotationXML>
        <inkml:traceGroup>
          <inkml:annotationXML>
            <emma:emma xmlns:emma="http://www.w3.org/2003/04/emma" version="1.0">
              <emma:interpretation id="{9257DAEB-63B3-4098-B859-FA586A37010F}" emma:medium="tactile" emma:mode="ink">
                <msink:context xmlns:msink="http://schemas.microsoft.com/ink/2010/main" type="inkWord" rotatedBoundingBox="20130,14368 20145,14368 20145,14383 20130,14383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0,'0'0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367.8161" units="1/cm"/>
          <inkml:channelProperty channel="Y" name="resolution" value="440.36697" units="1/cm"/>
          <inkml:channelProperty channel="F" name="resolution" value="0" units="1/dev"/>
        </inkml:channelProperties>
      </inkml:inkSource>
      <inkml:timestamp xml:id="ts0" timeString="2011-04-12T17:10:00.62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0 106,'0'0'4,"0"0"2,0 0 2,0 0 0,0 0 0,0 0-1,0 0-1,0 0-1,0 0-1,0 0-1,0 0-1,0 0-1,0 0-8,0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367.8161" units="1/cm"/>
          <inkml:channelProperty channel="Y" name="resolution" value="440.36697" units="1/cm"/>
          <inkml:channelProperty channel="F" name="resolution" value="0" units="1/dev"/>
        </inkml:channelProperties>
      </inkml:inkSource>
      <inkml:timestamp xml:id="ts0" timeString="2011-04-12T17:11:04.13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0 148,'0'0'1,"0"0"0,0 0 0,0 0 0,0 0-1,0 0 0,0 0 0,0 0 0,0 0-1,0 0-5,0 0-13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367.8161" units="1/cm"/>
          <inkml:channelProperty channel="Y" name="resolution" value="440.36697" units="1/cm"/>
          <inkml:channelProperty channel="F" name="resolution" value="0" units="1/dev"/>
        </inkml:channelProperties>
      </inkml:inkSource>
      <inkml:timestamp xml:id="ts0" timeString="2011-04-12T17:12:14.12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0 171,'0'0'0,"0"0"0,0 0 0,0 0 0,0 0 0,0 0-1,0 0 1,0 0-1,0 0-6,12 12-20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367.8161" units="1/cm"/>
          <inkml:channelProperty channel="Y" name="resolution" value="440.36697" units="1/cm"/>
          <inkml:channelProperty channel="F" name="resolution" value="0" units="1/dev"/>
        </inkml:channelProperties>
      </inkml:inkSource>
      <inkml:timestamp xml:id="ts0" timeString="2011-04-12T17:15:32.50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0 148,'0'0'2,"0"0"2,0 0 0,0 0 0,0 0 0,0 0-1,0 0 1,0 0 0,0 0 1,0 0-1,0 0 0,0 0-1,0 0 0,0 0-1,0 0 0,0 0-1,0 0 0,0 0 0,0 0-1,0 0-6,0 0-5,0 0-19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367.8161" units="1/cm"/>
          <inkml:channelProperty channel="Y" name="resolution" value="440.36697" units="1/cm"/>
          <inkml:channelProperty channel="F" name="resolution" value="0" units="1/dev"/>
        </inkml:channelProperties>
      </inkml:inkSource>
      <inkml:timestamp xml:id="ts0" timeString="2011-04-12T17:30:43.84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0 105 138,'0'0'0,"0"0"2,0 0 2,0 0 0,0 0 0,0 0-1,0 0-1,0 0-1,0 0 0,0 0 0,0 0 0,0 0-1,0 0-3,0 0-3,0 0-10</inkml:trace>
  <inkml:trace contextRef="#ctx0" brushRef="#br0" timeOffset="5201">3863 0 194,'0'0'2,"0"0"-2,0 0 0,0 0-1,0 0 0,0 0 0,0 0-3,0 0-2,0 0-5,3 22-15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367.8161" units="1/cm"/>
          <inkml:channelProperty channel="Y" name="resolution" value="440.36697" units="1/cm"/>
          <inkml:channelProperty channel="F" name="resolution" value="0" units="1/dev"/>
        </inkml:channelProperties>
      </inkml:inkSource>
      <inkml:timestamp xml:id="ts0" timeString="2011-04-12T17:31:01.07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51 89,'0'0'17,"0"0"-3,0 0 0,0 0-2,0 0-1,0 0-2,0 0-2,0 0-1,0 0-1,0 0-1,0 0-1,0 0-1,0 0 0,0 0-1,0 0-4,0 0-4,0 0-10</inkml:trace>
  <inkml:trace contextRef="#ctx0" brushRef="#br0" timeOffset="4012">2149 0 175,'0'0'-1,"0"0"1,0 0 2,0 0 3,0 0 0,0 0-1,0 0 0,0 0-2,0 0 0,0 0 0,0 0-1,0 0 0,0 0-7,0 0-13</inkml:trace>
  <inkml:trace contextRef="#ctx0" brushRef="#br0" timeOffset="5073">2985 317 160,'0'0'0,"0"0"2,0 0 2,0 0 0,0 0 1,0 0 0,0 0 0,0 0-1,0 0 0,0 0 0,0 0-1,0 0 0,0 0 0,0 0 0,0 0-1,0 0 0,0 0 0,0 0 0,0 0-1,0 0 0,0 0 0,0 0 1,0 0-1,0 0 0,0 0-1,0 0 0,21 0 0,-21 0 1,0 0-1,0 0 0,0 0 0,0 0 0,0 0 1,0 0-1,0 0 0,0 0 0,0 0-1,0 0-8,0 0-30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367.8161" units="1/cm"/>
          <inkml:channelProperty channel="Y" name="resolution" value="440.36697" units="1/cm"/>
          <inkml:channelProperty channel="F" name="resolution" value="0" units="1/dev"/>
        </inkml:channelProperties>
      </inkml:inkSource>
      <inkml:timestamp xml:id="ts0" timeString="2011-04-12T17:39:19.17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 0 89,'0'0'0,"0"0"0,0 0 4,0 0 3,0 0-1,0 0 0,0 0-1,-3 19 0,3-19-1,0 0 0,0 18-2,0-18 0,0 0 0,0 0 0,0 0 1,0 0 0,0 0-1,0 0 0,0 0 0,20 2-1,-20-2 1,0 0-1,0 0 0,0 0 0,0 0 0,0 0 0,0 0-1,0 0 1,0 0 0,0 0-1,0 0 0,0 0 0,0 0 0,0 0 0,0 0 0,0 0 0,0 0 0,0 0 0,0 0-1,0 0-4,0 0-20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367.8161" units="1/cm"/>
          <inkml:channelProperty channel="Y" name="resolution" value="440.36697" units="1/cm"/>
          <inkml:channelProperty channel="F" name="resolution" value="0" units="1/dev"/>
        </inkml:channelProperties>
      </inkml:inkSource>
      <inkml:timestamp xml:id="ts0" timeString="2011-04-12T17:40:36.98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17 0 37,'0'0'4,"0"0"1,0 0 0,0 0-1,0 0-1,0 0-1,0 0 2,0 0 1,0 0 1,0 0 2,0 0-1,0 0-1,0 0 1,0 0-2,0 0 0,0 0 1,0 0-1,0 0 1,0 0-1,0 0-1,0 0 0,0 0 0,0 0-1,0 0-1,0 0 1,0 0 0,0 0-1,0 0 0,-17 12 0,17-12 0,0 0 0,0 0 0,0 0-1,0 0 0,0 0-1,0 0 0,0 0 1,0 0-1,0 0 1,0 0 0,0 0-1,0 0 0,0 0 0,0 0 0,0 0 0,0 0 0,0 0 0,0 0 0,0 0 0,0 0 0,0 0 0,0 0 0,0 0 0,0 0 0,0 0-2,0 0-5,0 0-9,0 0-11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>
            <a:lvl1pPr algn="l" defTabSz="931887">
              <a:defRPr sz="1300"/>
            </a:lvl1pPr>
          </a:lstStyle>
          <a:p>
            <a:pPr>
              <a:defRPr/>
            </a:pPr>
            <a:r>
              <a:rPr lang="en-US"/>
              <a:t>Physics 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>
            <a:lvl1pPr defTabSz="931887">
              <a:defRPr sz="1300"/>
            </a:lvl1pPr>
          </a:lstStyle>
          <a:p>
            <a:pPr>
              <a:defRPr/>
            </a:pPr>
            <a:fld id="{028DCDFB-8A51-4E10-8109-B5FE49338906}" type="datetime1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b" anchorCtr="0" compatLnSpc="1">
            <a:prstTxWarp prst="textNoShape">
              <a:avLst/>
            </a:prstTxWarp>
          </a:bodyPr>
          <a:lstStyle>
            <a:lvl1pPr algn="l" defTabSz="931887">
              <a:defRPr sz="1300"/>
            </a:lvl1pPr>
          </a:lstStyle>
          <a:p>
            <a:pPr>
              <a:defRPr/>
            </a:pPr>
            <a:r>
              <a:rPr lang="en-US"/>
              <a:t>Bertrand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b" anchorCtr="0" compatLnSpc="1">
            <a:prstTxWarp prst="textNoShape">
              <a:avLst/>
            </a:prstTxWarp>
          </a:bodyPr>
          <a:lstStyle>
            <a:lvl1pPr defTabSz="931887">
              <a:defRPr sz="1300"/>
            </a:lvl1pPr>
          </a:lstStyle>
          <a:p>
            <a:pPr>
              <a:defRPr/>
            </a:pPr>
            <a:fld id="{583DDDA4-307C-45AA-BD18-ECD437956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782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4055684-5661-4ACF-8055-08D1541E3441}" type="datetime1">
              <a:rPr lang="en-US" smtClean="0"/>
              <a:pPr/>
              <a:t>4/14/2016</a:t>
            </a:fld>
            <a:endParaRPr lang="en-US" smtClean="0"/>
          </a:p>
        </p:txBody>
      </p:sp>
      <p:sp>
        <p:nvSpPr>
          <p:cNvPr id="1679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679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B75A8E-9019-405F-B1BA-8056150F8C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79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45" y="4416099"/>
            <a:ext cx="5607711" cy="418245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0250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EC76A88-7737-4B51-B361-F54F537764ED}" type="datetime1">
              <a:rPr lang="en-US" smtClean="0"/>
              <a:pPr/>
              <a:t>4/14/2016</a:t>
            </a:fld>
            <a:endParaRPr lang="en-US" smtClean="0"/>
          </a:p>
        </p:txBody>
      </p:sp>
      <p:sp>
        <p:nvSpPr>
          <p:cNvPr id="171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71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7BE7C-4714-4BB1-BADF-0F9DA020EDC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1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7801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F76D893-24EA-4D2B-B350-6656D3964446}" type="datetime1">
              <a:rPr lang="en-US" smtClean="0"/>
              <a:pPr/>
              <a:t>4/14/2016</a:t>
            </a:fld>
            <a:endParaRPr lang="en-US" smtClean="0"/>
          </a:p>
        </p:txBody>
      </p:sp>
      <p:sp>
        <p:nvSpPr>
          <p:cNvPr id="159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59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D52C5-4830-43D4-BFA8-9392ABB0FDD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9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45" y="4416099"/>
            <a:ext cx="5607711" cy="418245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9532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2761241-44FD-49A8-8AC4-5DEF3F733234}" type="datetime1">
              <a:rPr lang="en-US" smtClean="0"/>
              <a:pPr/>
              <a:t>4/14/2016</a:t>
            </a:fld>
            <a:endParaRPr lang="en-US" smtClean="0"/>
          </a:p>
        </p:txBody>
      </p:sp>
      <p:sp>
        <p:nvSpPr>
          <p:cNvPr id="160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60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141BA-FC4C-4CB7-AB4A-AD57709F2D1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0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7872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91B18B7-CF95-42A3-BBCA-F7F375290D0F}" type="datetime1">
              <a:rPr lang="en-US" smtClean="0"/>
              <a:pPr/>
              <a:t>4/14/2016</a:t>
            </a:fld>
            <a:endParaRPr lang="en-US" smtClean="0"/>
          </a:p>
        </p:txBody>
      </p:sp>
      <p:sp>
        <p:nvSpPr>
          <p:cNvPr id="161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61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85460-F1AD-4967-8AF0-1F77B02AB10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1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9184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0216384-685A-4032-B1C6-FF32382E88AE}" type="datetime1">
              <a:rPr lang="en-US" smtClean="0"/>
              <a:pPr/>
              <a:t>4/14/2016</a:t>
            </a:fld>
            <a:endParaRPr lang="en-US" smtClean="0"/>
          </a:p>
        </p:txBody>
      </p:sp>
      <p:sp>
        <p:nvSpPr>
          <p:cNvPr id="162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62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5E206-6332-4B18-90EB-E4A23F14BF3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2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484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A8E4991-17AC-4BFA-AE04-DAA43FFB4A62}" type="datetime1">
              <a:rPr lang="en-US" smtClean="0"/>
              <a:pPr/>
              <a:t>4/14/2016</a:t>
            </a:fld>
            <a:endParaRPr lang="en-US" smtClean="0"/>
          </a:p>
        </p:txBody>
      </p:sp>
      <p:sp>
        <p:nvSpPr>
          <p:cNvPr id="163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63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52A58B-8C08-49AB-8379-B53754790DD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3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9664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3BDA49F-51C5-4FED-AD20-0060E3DC786F}" type="datetime1">
              <a:rPr lang="en-US" smtClean="0"/>
              <a:pPr/>
              <a:t>4/14/2016</a:t>
            </a:fld>
            <a:endParaRPr lang="en-US" smtClean="0"/>
          </a:p>
        </p:txBody>
      </p:sp>
      <p:sp>
        <p:nvSpPr>
          <p:cNvPr id="164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64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13D6C-76D7-47A3-AC63-AF291B3A4F6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64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45" y="4416099"/>
            <a:ext cx="5607711" cy="418245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5865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460252C-2982-4E4A-BC8E-9BC869D9F174}" type="datetime1">
              <a:rPr lang="en-US" smtClean="0"/>
              <a:pPr/>
              <a:t>4/14/2016</a:t>
            </a:fld>
            <a:endParaRPr lang="en-US" smtClean="0"/>
          </a:p>
        </p:txBody>
      </p:sp>
      <p:sp>
        <p:nvSpPr>
          <p:cNvPr id="165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65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E37B83-D674-4671-9274-62E10623DDF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65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7886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131F8E9-8BFC-4635-A2B1-DBE31D8EF086}" type="datetime1">
              <a:rPr lang="en-US" smtClean="0"/>
              <a:pPr/>
              <a:t>4/14/2016</a:t>
            </a:fld>
            <a:endParaRPr lang="en-US" smtClean="0"/>
          </a:p>
        </p:txBody>
      </p:sp>
      <p:sp>
        <p:nvSpPr>
          <p:cNvPr id="169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69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BA14F-CC75-436E-935E-23160522652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9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4683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C1574-425B-419A-B7FD-CDFC79DC2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DF293-67E8-4CA2-9DE4-46B9DBE05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C546C-8A49-49C1-A1E1-B14A58A30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B345A-02A1-43FA-A317-80333A956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066F5-6CB9-4F6F-A3BD-7C4941B65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6D427-72C0-48B2-9BEE-958BB7493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EF914-E08C-44BC-A2DA-B3312F41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2CBDE-941B-4A3E-A6A9-D8E5E2309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73F0F-F6B9-4002-B223-5513055FB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08E5C-3F3A-4D06-8477-3CEB9B9DD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60556-CA67-41FB-924D-F334FD845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C0C339D6-0D43-472C-9A0E-EA2AF231E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8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customXml" Target="../ink/ink9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customXml" Target="../ink/ink11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1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customXml" Target="../ink/ink5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customXml" Target="../ink/ink7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456" y="18197"/>
            <a:ext cx="2455543" cy="26488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2" y="18197"/>
            <a:ext cx="9128078" cy="1143000"/>
          </a:xfrm>
        </p:spPr>
        <p:txBody>
          <a:bodyPr/>
          <a:lstStyle/>
          <a:p>
            <a:r>
              <a:rPr lang="en-US" dirty="0" smtClean="0"/>
              <a:t>Announcements: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295400"/>
            <a:ext cx="9144000" cy="5562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err="1" smtClean="0"/>
              <a:t>Phet</a:t>
            </a:r>
            <a:r>
              <a:rPr lang="en-US" sz="3200" dirty="0" smtClean="0"/>
              <a:t> Lab due (via </a:t>
            </a:r>
            <a:r>
              <a:rPr lang="en-US" sz="3200" dirty="0" err="1" smtClean="0"/>
              <a:t>turnitin</a:t>
            </a:r>
            <a:r>
              <a:rPr lang="en-US" sz="3200" dirty="0" smtClean="0"/>
              <a:t>) Friday</a:t>
            </a:r>
          </a:p>
          <a:p>
            <a:pPr marL="457200" lvl="1" indent="0">
              <a:buNone/>
            </a:pPr>
            <a:r>
              <a:rPr lang="en-US" sz="3200" dirty="0" smtClean="0"/>
              <a:t>Mechanics FR Packet due </a:t>
            </a:r>
            <a:r>
              <a:rPr lang="en-US" sz="3200" dirty="0" smtClean="0"/>
              <a:t>Tues</a:t>
            </a:r>
            <a:r>
              <a:rPr lang="en-US" sz="3200" dirty="0" smtClean="0"/>
              <a:t>day</a:t>
            </a:r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 smtClean="0"/>
              <a:t>LR Circuit quiz Friday </a:t>
            </a:r>
            <a:r>
              <a:rPr lang="en-US" sz="3200" dirty="0" smtClean="0"/>
              <a:t>4/22</a:t>
            </a:r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 smtClean="0"/>
              <a:t>Mechanics Mock AP </a:t>
            </a:r>
            <a:r>
              <a:rPr lang="en-US" sz="3200" dirty="0" smtClean="0"/>
              <a:t>4/26-27</a:t>
            </a:r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 smtClean="0"/>
              <a:t>Magnetism Exam &amp; </a:t>
            </a:r>
            <a:r>
              <a:rPr lang="en-US" sz="3200" dirty="0" err="1" smtClean="0"/>
              <a:t>Ch</a:t>
            </a:r>
            <a:r>
              <a:rPr lang="en-US" sz="3200" dirty="0" smtClean="0"/>
              <a:t> 30 HW due </a:t>
            </a:r>
            <a:r>
              <a:rPr lang="en-US" sz="3200" dirty="0" smtClean="0"/>
              <a:t>4/28-29</a:t>
            </a:r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 smtClean="0"/>
              <a:t>E&amp;M MC Packet due Monday </a:t>
            </a:r>
            <a:r>
              <a:rPr lang="en-US" sz="3200" dirty="0" smtClean="0"/>
              <a:t>5/2</a:t>
            </a:r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 smtClean="0"/>
              <a:t>E&amp;M FR Packet due </a:t>
            </a:r>
            <a:r>
              <a:rPr lang="en-US" sz="3200" dirty="0" smtClean="0"/>
              <a:t>Friday 5/6</a:t>
            </a:r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 smtClean="0"/>
              <a:t>E&amp;M Mock AP </a:t>
            </a:r>
            <a:r>
              <a:rPr lang="en-US" sz="3200" dirty="0" smtClean="0"/>
              <a:t>5/3-5</a:t>
            </a:r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 smtClean="0"/>
              <a:t>AP EXAMS MONDAY </a:t>
            </a:r>
            <a:r>
              <a:rPr lang="en-US" sz="3200" dirty="0" smtClean="0"/>
              <a:t>5/9!!! </a:t>
            </a:r>
            <a:r>
              <a:rPr lang="en-US" sz="3200" smtClean="0"/>
              <a:t>(</a:t>
            </a:r>
            <a:r>
              <a:rPr lang="en-US" sz="3200" b="1" i="1" smtClean="0">
                <a:solidFill>
                  <a:srgbClr val="FF0000"/>
                </a:solidFill>
              </a:rPr>
              <a:t>25 </a:t>
            </a:r>
            <a:r>
              <a:rPr lang="en-US" sz="3200" b="1" i="1" dirty="0" smtClean="0">
                <a:solidFill>
                  <a:srgbClr val="FF0000"/>
                </a:solidFill>
              </a:rPr>
              <a:t>days!</a:t>
            </a:r>
            <a:r>
              <a:rPr lang="en-US" sz="3200" dirty="0" smtClean="0"/>
              <a:t>)</a:t>
            </a:r>
          </a:p>
          <a:p>
            <a:pPr marL="45720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749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r>
              <a:rPr lang="en-US" sz="4000" dirty="0" smtClean="0"/>
              <a:t>Looking at Faraday’s Law a New Way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457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50300" y="1090613"/>
              <a:ext cx="7938" cy="14287"/>
            </p14:xfrm>
          </p:contentPart>
        </mc:Choice>
        <mc:Fallback xmlns="">
          <p:pic>
            <p:nvPicPr>
              <p:cNvPr id="2457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43805" y="1084184"/>
                <a:ext cx="20927" cy="271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4590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39000" y="4800600"/>
              <a:ext cx="6350" cy="4763"/>
            </p14:xfrm>
          </p:contentPart>
        </mc:Choice>
        <mc:Fallback xmlns="">
          <p:pic>
            <p:nvPicPr>
              <p:cNvPr id="24590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32650" y="4794005"/>
                <a:ext cx="19050" cy="179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381000" y="4197443"/>
                <a:ext cx="6400800" cy="1441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en-US" sz="60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6000" b="0" i="1" smtClean="0">
                                <a:latin typeface="Cambria Math"/>
                              </a:rPr>
                              <m:t>𝐸</m:t>
                            </m:r>
                          </m:e>
                        </m:acc>
                        <m:r>
                          <m:rPr>
                            <m:brk/>
                          </m:rPr>
                          <a:rPr lang="en-US" sz="600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60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sz="60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6000" b="0" i="1" smtClean="0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e>
                        </m:acc>
                      </m:e>
                    </m:nary>
                  </m:oMath>
                </a14:m>
                <a:r>
                  <a:rPr lang="en-US" sz="6000" dirty="0" smtClean="0"/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sz="60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Φ</m:t>
                            </m:r>
                          </m:e>
                          <m:sub>
                            <m:r>
                              <a:rPr lang="en-US" sz="6000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en-US" sz="6000" i="1">
                            <a:latin typeface="Cambria Math"/>
                          </a:rPr>
                          <m:t>𝑑</m:t>
                        </m:r>
                        <m:r>
                          <a:rPr lang="en-US" sz="60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1000" y="4197443"/>
                <a:ext cx="6400800" cy="1441357"/>
              </a:xfrm>
              <a:prstGeom prst="rect">
                <a:avLst/>
              </a:prstGeom>
              <a:blipFill rotWithShape="0">
                <a:blip r:embed="rId7"/>
                <a:stretch>
                  <a:fillRect b="-11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-304800" y="1905000"/>
                <a:ext cx="4138684" cy="1422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i="1" dirty="0" smtClean="0">
                    <a:latin typeface="Symbol" pitchFamily="18" charset="2"/>
                  </a:rPr>
                  <a:t>e </a:t>
                </a:r>
                <a:r>
                  <a:rPr lang="en-US" sz="6000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sz="60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Φ</m:t>
                            </m:r>
                          </m:e>
                          <m:sub>
                            <m:r>
                              <a:rPr lang="en-US" sz="6000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en-US" sz="6000" i="1">
                            <a:latin typeface="Cambria Math"/>
                          </a:rPr>
                          <m:t>𝑑</m:t>
                        </m:r>
                        <m:r>
                          <a:rPr lang="en-US" sz="60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sz="6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4800" y="1905000"/>
                <a:ext cx="4138684" cy="1422184"/>
              </a:xfrm>
              <a:prstGeom prst="rect">
                <a:avLst/>
              </a:prstGeom>
              <a:blipFill rotWithShape="0">
                <a:blip r:embed="rId8"/>
                <a:stretch>
                  <a:fillRect t="-1288" b="-12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52400"/>
            <a:ext cx="91440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Sample problem:</a:t>
            </a:r>
            <a:r>
              <a:rPr lang="en-US" sz="2800" dirty="0" smtClean="0"/>
              <a:t> A circular magnetic field of radius 1.0 meter is decreasing at a rate of 4.0 </a:t>
            </a:r>
            <a:r>
              <a:rPr lang="en-US" sz="2800" dirty="0" err="1" smtClean="0"/>
              <a:t>mT</a:t>
            </a:r>
            <a:r>
              <a:rPr lang="en-US" sz="2800" dirty="0" smtClean="0"/>
              <a:t>/s. What is the magnitude of the induced electric field 0.50 m from the center of the magnetic field during this time? What about at 1.0 m? at 1.2 m?</a:t>
            </a:r>
          </a:p>
        </p:txBody>
      </p:sp>
      <p:grpSp>
        <p:nvGrpSpPr>
          <p:cNvPr id="25642" name="Group 67"/>
          <p:cNvGrpSpPr>
            <a:grpSpLocks/>
          </p:cNvGrpSpPr>
          <p:nvPr/>
        </p:nvGrpSpPr>
        <p:grpSpPr bwMode="auto">
          <a:xfrm>
            <a:off x="152400" y="2286000"/>
            <a:ext cx="3048000" cy="2743200"/>
            <a:chOff x="96" y="864"/>
            <a:chExt cx="1920" cy="1728"/>
          </a:xfrm>
        </p:grpSpPr>
        <p:sp>
          <p:nvSpPr>
            <p:cNvPr id="25643" name="Oval 4"/>
            <p:cNvSpPr>
              <a:spLocks noChangeArrowheads="1"/>
            </p:cNvSpPr>
            <p:nvPr/>
          </p:nvSpPr>
          <p:spPr bwMode="auto">
            <a:xfrm>
              <a:off x="96" y="864"/>
              <a:ext cx="1920" cy="1728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4" name="Oval 14"/>
            <p:cNvSpPr>
              <a:spLocks noChangeArrowheads="1"/>
            </p:cNvSpPr>
            <p:nvPr/>
          </p:nvSpPr>
          <p:spPr bwMode="auto">
            <a:xfrm>
              <a:off x="384" y="13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5" name="Oval 15"/>
            <p:cNvSpPr>
              <a:spLocks noChangeArrowheads="1"/>
            </p:cNvSpPr>
            <p:nvPr/>
          </p:nvSpPr>
          <p:spPr bwMode="auto">
            <a:xfrm>
              <a:off x="384" y="17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Oval 16"/>
            <p:cNvSpPr>
              <a:spLocks noChangeArrowheads="1"/>
            </p:cNvSpPr>
            <p:nvPr/>
          </p:nvSpPr>
          <p:spPr bwMode="auto">
            <a:xfrm>
              <a:off x="384" y="20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7" name="Oval 19"/>
            <p:cNvSpPr>
              <a:spLocks noChangeArrowheads="1"/>
            </p:cNvSpPr>
            <p:nvPr/>
          </p:nvSpPr>
          <p:spPr bwMode="auto">
            <a:xfrm>
              <a:off x="816" y="9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8" name="Oval 20"/>
            <p:cNvSpPr>
              <a:spLocks noChangeArrowheads="1"/>
            </p:cNvSpPr>
            <p:nvPr/>
          </p:nvSpPr>
          <p:spPr bwMode="auto">
            <a:xfrm>
              <a:off x="816" y="13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9" name="Oval 21"/>
            <p:cNvSpPr>
              <a:spLocks noChangeArrowheads="1"/>
            </p:cNvSpPr>
            <p:nvPr/>
          </p:nvSpPr>
          <p:spPr bwMode="auto">
            <a:xfrm>
              <a:off x="816" y="17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Oval 22"/>
            <p:cNvSpPr>
              <a:spLocks noChangeArrowheads="1"/>
            </p:cNvSpPr>
            <p:nvPr/>
          </p:nvSpPr>
          <p:spPr bwMode="auto">
            <a:xfrm>
              <a:off x="816" y="20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1" name="Oval 23"/>
            <p:cNvSpPr>
              <a:spLocks noChangeArrowheads="1"/>
            </p:cNvSpPr>
            <p:nvPr/>
          </p:nvSpPr>
          <p:spPr bwMode="auto">
            <a:xfrm>
              <a:off x="816" y="247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2" name="Oval 25"/>
            <p:cNvSpPr>
              <a:spLocks noChangeArrowheads="1"/>
            </p:cNvSpPr>
            <p:nvPr/>
          </p:nvSpPr>
          <p:spPr bwMode="auto">
            <a:xfrm>
              <a:off x="1248" y="9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3" name="Oval 26"/>
            <p:cNvSpPr>
              <a:spLocks noChangeArrowheads="1"/>
            </p:cNvSpPr>
            <p:nvPr/>
          </p:nvSpPr>
          <p:spPr bwMode="auto">
            <a:xfrm>
              <a:off x="1248" y="13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Oval 27"/>
            <p:cNvSpPr>
              <a:spLocks noChangeArrowheads="1"/>
            </p:cNvSpPr>
            <p:nvPr/>
          </p:nvSpPr>
          <p:spPr bwMode="auto">
            <a:xfrm>
              <a:off x="1248" y="17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5" name="Oval 28"/>
            <p:cNvSpPr>
              <a:spLocks noChangeArrowheads="1"/>
            </p:cNvSpPr>
            <p:nvPr/>
          </p:nvSpPr>
          <p:spPr bwMode="auto">
            <a:xfrm>
              <a:off x="1248" y="20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Oval 29"/>
            <p:cNvSpPr>
              <a:spLocks noChangeArrowheads="1"/>
            </p:cNvSpPr>
            <p:nvPr/>
          </p:nvSpPr>
          <p:spPr bwMode="auto">
            <a:xfrm>
              <a:off x="1248" y="247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7" name="Oval 32"/>
            <p:cNvSpPr>
              <a:spLocks noChangeArrowheads="1"/>
            </p:cNvSpPr>
            <p:nvPr/>
          </p:nvSpPr>
          <p:spPr bwMode="auto">
            <a:xfrm>
              <a:off x="1680" y="13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8" name="Oval 33"/>
            <p:cNvSpPr>
              <a:spLocks noChangeArrowheads="1"/>
            </p:cNvSpPr>
            <p:nvPr/>
          </p:nvSpPr>
          <p:spPr bwMode="auto">
            <a:xfrm>
              <a:off x="1680" y="17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9" name="Oval 34"/>
            <p:cNvSpPr>
              <a:spLocks noChangeArrowheads="1"/>
            </p:cNvSpPr>
            <p:nvPr/>
          </p:nvSpPr>
          <p:spPr bwMode="auto">
            <a:xfrm>
              <a:off x="1680" y="20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2941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77913" y="1214438"/>
              <a:ext cx="1231900" cy="2554287"/>
            </p14:xfrm>
          </p:contentPart>
        </mc:Choice>
        <mc:Fallback xmlns="">
          <p:pic>
            <p:nvPicPr>
              <p:cNvPr id="52941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1433" y="1207958"/>
                <a:ext cx="1244860" cy="25672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7246881" y="5172604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35001" y="5160724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930775"/>
            <a:ext cx="7772400" cy="1470025"/>
          </a:xfrm>
        </p:spPr>
        <p:txBody>
          <a:bodyPr/>
          <a:lstStyle/>
          <a:p>
            <a:r>
              <a:rPr lang="en-US" dirty="0" smtClean="0"/>
              <a:t>More on Faraday’s and Lenz’s Laws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81000"/>
            <a:ext cx="3231369" cy="464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33400"/>
            <a:ext cx="3168546" cy="43434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3048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Sample Problem: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A loop of area A is placed in a region where the magnetic field is perpendicular to the plane of the loop. The magnitude of the field is allowed to vary in time according to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What is the function defining the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emf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of the loop? Obtain the value for the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emf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at t = 4.0 seconds.</a:t>
            </a:r>
            <a:endParaRPr lang="en-US" sz="2800" baseline="3000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3276600" y="990600"/>
          <a:ext cx="2743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Equation" r:id="rId4" imgW="1371600" imgH="469800" progId="">
                  <p:embed/>
                </p:oleObj>
              </mc:Choice>
              <mc:Fallback>
                <p:oleObj name="Equation" r:id="rId4" imgW="1371600" imgH="4698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990600"/>
                        <a:ext cx="27432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7451721" y="6673804"/>
              <a:ext cx="360" cy="36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39841" y="6661924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Lenz’s Law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8991600" cy="4525963"/>
          </a:xfrm>
        </p:spPr>
        <p:txBody>
          <a:bodyPr/>
          <a:lstStyle/>
          <a:p>
            <a:r>
              <a:rPr lang="en-US" altLang="en-US" dirty="0" smtClean="0"/>
              <a:t>The current will flow in a direction so as to oppose the change in flux.</a:t>
            </a:r>
          </a:p>
          <a:p>
            <a:r>
              <a:rPr lang="en-US" altLang="en-US" dirty="0" smtClean="0"/>
              <a:t>Use in combination with hand rule to predict current direction.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352800"/>
            <a:ext cx="7910754" cy="3352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Sample Problem:</a:t>
            </a:r>
            <a:r>
              <a:rPr lang="en-US" sz="2800" dirty="0" smtClean="0"/>
              <a:t> The magnetic field is increasing at a rate of 4.0 </a:t>
            </a:r>
            <a:r>
              <a:rPr lang="en-US" sz="2800" dirty="0" err="1" smtClean="0"/>
              <a:t>mT</a:t>
            </a:r>
            <a:r>
              <a:rPr lang="en-US" sz="2800" dirty="0" smtClean="0"/>
              <a:t>/s. What is the direction of the current in the wire loop?</a:t>
            </a:r>
          </a:p>
        </p:txBody>
      </p:sp>
      <p:grpSp>
        <p:nvGrpSpPr>
          <p:cNvPr id="79875" name="Group 72"/>
          <p:cNvGrpSpPr>
            <a:grpSpLocks/>
          </p:cNvGrpSpPr>
          <p:nvPr/>
        </p:nvGrpSpPr>
        <p:grpSpPr bwMode="auto">
          <a:xfrm>
            <a:off x="2590800" y="1828800"/>
            <a:ext cx="3048000" cy="2743200"/>
            <a:chOff x="240" y="816"/>
            <a:chExt cx="1920" cy="1728"/>
          </a:xfrm>
        </p:grpSpPr>
        <p:sp>
          <p:nvSpPr>
            <p:cNvPr id="79876" name="Oval 4"/>
            <p:cNvSpPr>
              <a:spLocks noChangeArrowheads="1"/>
            </p:cNvSpPr>
            <p:nvPr/>
          </p:nvSpPr>
          <p:spPr bwMode="auto">
            <a:xfrm>
              <a:off x="240" y="816"/>
              <a:ext cx="1920" cy="17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77" name="Oval 7"/>
            <p:cNvSpPr>
              <a:spLocks noChangeArrowheads="1"/>
            </p:cNvSpPr>
            <p:nvPr/>
          </p:nvSpPr>
          <p:spPr bwMode="auto">
            <a:xfrm>
              <a:off x="240" y="9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78" name="Oval 8"/>
            <p:cNvSpPr>
              <a:spLocks noChangeArrowheads="1"/>
            </p:cNvSpPr>
            <p:nvPr/>
          </p:nvSpPr>
          <p:spPr bwMode="auto">
            <a:xfrm>
              <a:off x="240" y="12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79" name="Oval 9"/>
            <p:cNvSpPr>
              <a:spLocks noChangeArrowheads="1"/>
            </p:cNvSpPr>
            <p:nvPr/>
          </p:nvSpPr>
          <p:spPr bwMode="auto">
            <a:xfrm>
              <a:off x="240" y="16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0" name="Oval 10"/>
            <p:cNvSpPr>
              <a:spLocks noChangeArrowheads="1"/>
            </p:cNvSpPr>
            <p:nvPr/>
          </p:nvSpPr>
          <p:spPr bwMode="auto">
            <a:xfrm>
              <a:off x="240" y="20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1" name="Oval 11"/>
            <p:cNvSpPr>
              <a:spLocks noChangeArrowheads="1"/>
            </p:cNvSpPr>
            <p:nvPr/>
          </p:nvSpPr>
          <p:spPr bwMode="auto">
            <a:xfrm>
              <a:off x="240" y="244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2" name="Oval 13"/>
            <p:cNvSpPr>
              <a:spLocks noChangeArrowheads="1"/>
            </p:cNvSpPr>
            <p:nvPr/>
          </p:nvSpPr>
          <p:spPr bwMode="auto">
            <a:xfrm>
              <a:off x="672" y="9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3" name="Oval 14"/>
            <p:cNvSpPr>
              <a:spLocks noChangeArrowheads="1"/>
            </p:cNvSpPr>
            <p:nvPr/>
          </p:nvSpPr>
          <p:spPr bwMode="auto">
            <a:xfrm>
              <a:off x="672" y="12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4" name="Oval 15"/>
            <p:cNvSpPr>
              <a:spLocks noChangeArrowheads="1"/>
            </p:cNvSpPr>
            <p:nvPr/>
          </p:nvSpPr>
          <p:spPr bwMode="auto">
            <a:xfrm>
              <a:off x="672" y="16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5" name="Oval 16"/>
            <p:cNvSpPr>
              <a:spLocks noChangeArrowheads="1"/>
            </p:cNvSpPr>
            <p:nvPr/>
          </p:nvSpPr>
          <p:spPr bwMode="auto">
            <a:xfrm>
              <a:off x="672" y="20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6" name="Oval 17"/>
            <p:cNvSpPr>
              <a:spLocks noChangeArrowheads="1"/>
            </p:cNvSpPr>
            <p:nvPr/>
          </p:nvSpPr>
          <p:spPr bwMode="auto">
            <a:xfrm>
              <a:off x="672" y="244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7" name="Oval 19"/>
            <p:cNvSpPr>
              <a:spLocks noChangeArrowheads="1"/>
            </p:cNvSpPr>
            <p:nvPr/>
          </p:nvSpPr>
          <p:spPr bwMode="auto">
            <a:xfrm>
              <a:off x="1104" y="9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8" name="Oval 20"/>
            <p:cNvSpPr>
              <a:spLocks noChangeArrowheads="1"/>
            </p:cNvSpPr>
            <p:nvPr/>
          </p:nvSpPr>
          <p:spPr bwMode="auto">
            <a:xfrm>
              <a:off x="1104" y="12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9" name="Oval 21"/>
            <p:cNvSpPr>
              <a:spLocks noChangeArrowheads="1"/>
            </p:cNvSpPr>
            <p:nvPr/>
          </p:nvSpPr>
          <p:spPr bwMode="auto">
            <a:xfrm>
              <a:off x="1104" y="16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0" name="Oval 22"/>
            <p:cNvSpPr>
              <a:spLocks noChangeArrowheads="1"/>
            </p:cNvSpPr>
            <p:nvPr/>
          </p:nvSpPr>
          <p:spPr bwMode="auto">
            <a:xfrm>
              <a:off x="1104" y="20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1" name="Oval 23"/>
            <p:cNvSpPr>
              <a:spLocks noChangeArrowheads="1"/>
            </p:cNvSpPr>
            <p:nvPr/>
          </p:nvSpPr>
          <p:spPr bwMode="auto">
            <a:xfrm>
              <a:off x="1104" y="244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2" name="Oval 25"/>
            <p:cNvSpPr>
              <a:spLocks noChangeArrowheads="1"/>
            </p:cNvSpPr>
            <p:nvPr/>
          </p:nvSpPr>
          <p:spPr bwMode="auto">
            <a:xfrm>
              <a:off x="1536" y="9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3" name="Oval 26"/>
            <p:cNvSpPr>
              <a:spLocks noChangeArrowheads="1"/>
            </p:cNvSpPr>
            <p:nvPr/>
          </p:nvSpPr>
          <p:spPr bwMode="auto">
            <a:xfrm>
              <a:off x="1536" y="12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4" name="Oval 27"/>
            <p:cNvSpPr>
              <a:spLocks noChangeArrowheads="1"/>
            </p:cNvSpPr>
            <p:nvPr/>
          </p:nvSpPr>
          <p:spPr bwMode="auto">
            <a:xfrm>
              <a:off x="1536" y="16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5" name="Oval 28"/>
            <p:cNvSpPr>
              <a:spLocks noChangeArrowheads="1"/>
            </p:cNvSpPr>
            <p:nvPr/>
          </p:nvSpPr>
          <p:spPr bwMode="auto">
            <a:xfrm>
              <a:off x="1536" y="20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6" name="Oval 29"/>
            <p:cNvSpPr>
              <a:spLocks noChangeArrowheads="1"/>
            </p:cNvSpPr>
            <p:nvPr/>
          </p:nvSpPr>
          <p:spPr bwMode="auto">
            <a:xfrm>
              <a:off x="1536" y="244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7" name="Oval 31"/>
            <p:cNvSpPr>
              <a:spLocks noChangeArrowheads="1"/>
            </p:cNvSpPr>
            <p:nvPr/>
          </p:nvSpPr>
          <p:spPr bwMode="auto">
            <a:xfrm>
              <a:off x="1968" y="9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8" name="Oval 32"/>
            <p:cNvSpPr>
              <a:spLocks noChangeArrowheads="1"/>
            </p:cNvSpPr>
            <p:nvPr/>
          </p:nvSpPr>
          <p:spPr bwMode="auto">
            <a:xfrm>
              <a:off x="1968" y="12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9" name="Oval 33"/>
            <p:cNvSpPr>
              <a:spLocks noChangeArrowheads="1"/>
            </p:cNvSpPr>
            <p:nvPr/>
          </p:nvSpPr>
          <p:spPr bwMode="auto">
            <a:xfrm>
              <a:off x="1968" y="16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0" name="Oval 34"/>
            <p:cNvSpPr>
              <a:spLocks noChangeArrowheads="1"/>
            </p:cNvSpPr>
            <p:nvPr/>
          </p:nvSpPr>
          <p:spPr bwMode="auto">
            <a:xfrm>
              <a:off x="1968" y="20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1" name="Oval 35"/>
            <p:cNvSpPr>
              <a:spLocks noChangeArrowheads="1"/>
            </p:cNvSpPr>
            <p:nvPr/>
          </p:nvSpPr>
          <p:spPr bwMode="auto">
            <a:xfrm>
              <a:off x="1968" y="244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24289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558025" y="26401713"/>
              <a:ext cx="0" cy="0"/>
            </p14:xfrm>
          </p:contentPart>
        </mc:Choice>
        <mc:Fallback xmlns="">
          <p:pic>
            <p:nvPicPr>
              <p:cNvPr id="524289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558025" y="26401713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Sample Problem: The magnetic field is increasing at a rate of 4.0 </a:t>
            </a:r>
            <a:r>
              <a:rPr lang="en-US" sz="2800" dirty="0" err="1" smtClean="0"/>
              <a:t>mT</a:t>
            </a:r>
            <a:r>
              <a:rPr lang="en-US" sz="2800" dirty="0" smtClean="0"/>
              <a:t>/s. What is the direction of the current in the wire loop?</a:t>
            </a:r>
          </a:p>
        </p:txBody>
      </p:sp>
      <p:grpSp>
        <p:nvGrpSpPr>
          <p:cNvPr id="80899" name="Group 263"/>
          <p:cNvGrpSpPr>
            <a:grpSpLocks/>
          </p:cNvGrpSpPr>
          <p:nvPr/>
        </p:nvGrpSpPr>
        <p:grpSpPr bwMode="auto">
          <a:xfrm>
            <a:off x="2590800" y="1752600"/>
            <a:ext cx="3200400" cy="2743200"/>
            <a:chOff x="192" y="528"/>
            <a:chExt cx="2016" cy="1728"/>
          </a:xfrm>
        </p:grpSpPr>
        <p:sp>
          <p:nvSpPr>
            <p:cNvPr id="80900" name="Oval 4"/>
            <p:cNvSpPr>
              <a:spLocks noChangeArrowheads="1"/>
            </p:cNvSpPr>
            <p:nvPr/>
          </p:nvSpPr>
          <p:spPr bwMode="auto">
            <a:xfrm>
              <a:off x="288" y="528"/>
              <a:ext cx="1920" cy="17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0901" name="Group 9"/>
            <p:cNvGrpSpPr>
              <a:grpSpLocks/>
            </p:cNvGrpSpPr>
            <p:nvPr/>
          </p:nvGrpSpPr>
          <p:grpSpPr bwMode="auto">
            <a:xfrm>
              <a:off x="192" y="576"/>
              <a:ext cx="96" cy="144"/>
              <a:chOff x="960" y="1536"/>
              <a:chExt cx="96" cy="144"/>
            </a:xfrm>
          </p:grpSpPr>
          <p:sp>
            <p:nvSpPr>
              <p:cNvPr id="80989" name="Line 10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90" name="Line 11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02" name="Group 12"/>
            <p:cNvGrpSpPr>
              <a:grpSpLocks/>
            </p:cNvGrpSpPr>
            <p:nvPr/>
          </p:nvGrpSpPr>
          <p:grpSpPr bwMode="auto">
            <a:xfrm>
              <a:off x="192" y="960"/>
              <a:ext cx="96" cy="144"/>
              <a:chOff x="960" y="1536"/>
              <a:chExt cx="96" cy="144"/>
            </a:xfrm>
          </p:grpSpPr>
          <p:sp>
            <p:nvSpPr>
              <p:cNvPr id="80987" name="Line 13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88" name="Line 14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03" name="Group 15"/>
            <p:cNvGrpSpPr>
              <a:grpSpLocks/>
            </p:cNvGrpSpPr>
            <p:nvPr/>
          </p:nvGrpSpPr>
          <p:grpSpPr bwMode="auto">
            <a:xfrm>
              <a:off x="192" y="1344"/>
              <a:ext cx="96" cy="144"/>
              <a:chOff x="960" y="1536"/>
              <a:chExt cx="96" cy="144"/>
            </a:xfrm>
          </p:grpSpPr>
          <p:sp>
            <p:nvSpPr>
              <p:cNvPr id="80985" name="Line 16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86" name="Line 17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04" name="Group 18"/>
            <p:cNvGrpSpPr>
              <a:grpSpLocks/>
            </p:cNvGrpSpPr>
            <p:nvPr/>
          </p:nvGrpSpPr>
          <p:grpSpPr bwMode="auto">
            <a:xfrm>
              <a:off x="192" y="1728"/>
              <a:ext cx="96" cy="144"/>
              <a:chOff x="960" y="1536"/>
              <a:chExt cx="96" cy="144"/>
            </a:xfrm>
          </p:grpSpPr>
          <p:sp>
            <p:nvSpPr>
              <p:cNvPr id="80983" name="Line 19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84" name="Line 20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05" name="Group 21"/>
            <p:cNvGrpSpPr>
              <a:grpSpLocks/>
            </p:cNvGrpSpPr>
            <p:nvPr/>
          </p:nvGrpSpPr>
          <p:grpSpPr bwMode="auto">
            <a:xfrm>
              <a:off x="192" y="2112"/>
              <a:ext cx="96" cy="144"/>
              <a:chOff x="960" y="1536"/>
              <a:chExt cx="96" cy="144"/>
            </a:xfrm>
          </p:grpSpPr>
          <p:sp>
            <p:nvSpPr>
              <p:cNvPr id="80981" name="Line 22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82" name="Line 23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06" name="Group 30"/>
            <p:cNvGrpSpPr>
              <a:grpSpLocks/>
            </p:cNvGrpSpPr>
            <p:nvPr/>
          </p:nvGrpSpPr>
          <p:grpSpPr bwMode="auto">
            <a:xfrm>
              <a:off x="576" y="576"/>
              <a:ext cx="96" cy="144"/>
              <a:chOff x="960" y="1536"/>
              <a:chExt cx="96" cy="144"/>
            </a:xfrm>
          </p:grpSpPr>
          <p:sp>
            <p:nvSpPr>
              <p:cNvPr id="80979" name="Line 31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80" name="Line 32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07" name="Group 33"/>
            <p:cNvGrpSpPr>
              <a:grpSpLocks/>
            </p:cNvGrpSpPr>
            <p:nvPr/>
          </p:nvGrpSpPr>
          <p:grpSpPr bwMode="auto">
            <a:xfrm>
              <a:off x="576" y="960"/>
              <a:ext cx="96" cy="144"/>
              <a:chOff x="960" y="1536"/>
              <a:chExt cx="96" cy="144"/>
            </a:xfrm>
          </p:grpSpPr>
          <p:sp>
            <p:nvSpPr>
              <p:cNvPr id="80977" name="Line 34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78" name="Line 35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08" name="Group 36"/>
            <p:cNvGrpSpPr>
              <a:grpSpLocks/>
            </p:cNvGrpSpPr>
            <p:nvPr/>
          </p:nvGrpSpPr>
          <p:grpSpPr bwMode="auto">
            <a:xfrm>
              <a:off x="576" y="1344"/>
              <a:ext cx="96" cy="144"/>
              <a:chOff x="960" y="1536"/>
              <a:chExt cx="96" cy="144"/>
            </a:xfrm>
          </p:grpSpPr>
          <p:sp>
            <p:nvSpPr>
              <p:cNvPr id="80975" name="Line 37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76" name="Line 38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09" name="Group 39"/>
            <p:cNvGrpSpPr>
              <a:grpSpLocks/>
            </p:cNvGrpSpPr>
            <p:nvPr/>
          </p:nvGrpSpPr>
          <p:grpSpPr bwMode="auto">
            <a:xfrm>
              <a:off x="576" y="1728"/>
              <a:ext cx="96" cy="144"/>
              <a:chOff x="960" y="1536"/>
              <a:chExt cx="96" cy="144"/>
            </a:xfrm>
          </p:grpSpPr>
          <p:sp>
            <p:nvSpPr>
              <p:cNvPr id="80973" name="Line 40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74" name="Line 41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10" name="Group 42"/>
            <p:cNvGrpSpPr>
              <a:grpSpLocks/>
            </p:cNvGrpSpPr>
            <p:nvPr/>
          </p:nvGrpSpPr>
          <p:grpSpPr bwMode="auto">
            <a:xfrm>
              <a:off x="576" y="2112"/>
              <a:ext cx="96" cy="144"/>
              <a:chOff x="960" y="1536"/>
              <a:chExt cx="96" cy="144"/>
            </a:xfrm>
          </p:grpSpPr>
          <p:sp>
            <p:nvSpPr>
              <p:cNvPr id="80971" name="Line 43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72" name="Line 44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11" name="Group 51"/>
            <p:cNvGrpSpPr>
              <a:grpSpLocks/>
            </p:cNvGrpSpPr>
            <p:nvPr/>
          </p:nvGrpSpPr>
          <p:grpSpPr bwMode="auto">
            <a:xfrm>
              <a:off x="960" y="576"/>
              <a:ext cx="96" cy="144"/>
              <a:chOff x="960" y="1536"/>
              <a:chExt cx="96" cy="144"/>
            </a:xfrm>
          </p:grpSpPr>
          <p:sp>
            <p:nvSpPr>
              <p:cNvPr id="80969" name="Line 52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70" name="Line 53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12" name="Group 54"/>
            <p:cNvGrpSpPr>
              <a:grpSpLocks/>
            </p:cNvGrpSpPr>
            <p:nvPr/>
          </p:nvGrpSpPr>
          <p:grpSpPr bwMode="auto">
            <a:xfrm>
              <a:off x="960" y="960"/>
              <a:ext cx="96" cy="144"/>
              <a:chOff x="960" y="1536"/>
              <a:chExt cx="96" cy="144"/>
            </a:xfrm>
          </p:grpSpPr>
          <p:sp>
            <p:nvSpPr>
              <p:cNvPr id="80967" name="Line 55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68" name="Line 56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13" name="Group 57"/>
            <p:cNvGrpSpPr>
              <a:grpSpLocks/>
            </p:cNvGrpSpPr>
            <p:nvPr/>
          </p:nvGrpSpPr>
          <p:grpSpPr bwMode="auto">
            <a:xfrm>
              <a:off x="960" y="1344"/>
              <a:ext cx="96" cy="144"/>
              <a:chOff x="960" y="1536"/>
              <a:chExt cx="96" cy="144"/>
            </a:xfrm>
          </p:grpSpPr>
          <p:sp>
            <p:nvSpPr>
              <p:cNvPr id="80965" name="Line 58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66" name="Line 59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14" name="Group 60"/>
            <p:cNvGrpSpPr>
              <a:grpSpLocks/>
            </p:cNvGrpSpPr>
            <p:nvPr/>
          </p:nvGrpSpPr>
          <p:grpSpPr bwMode="auto">
            <a:xfrm>
              <a:off x="960" y="1728"/>
              <a:ext cx="96" cy="144"/>
              <a:chOff x="960" y="1536"/>
              <a:chExt cx="96" cy="144"/>
            </a:xfrm>
          </p:grpSpPr>
          <p:sp>
            <p:nvSpPr>
              <p:cNvPr id="80963" name="Line 61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64" name="Line 62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15" name="Group 63"/>
            <p:cNvGrpSpPr>
              <a:grpSpLocks/>
            </p:cNvGrpSpPr>
            <p:nvPr/>
          </p:nvGrpSpPr>
          <p:grpSpPr bwMode="auto">
            <a:xfrm>
              <a:off x="960" y="2112"/>
              <a:ext cx="96" cy="144"/>
              <a:chOff x="960" y="1536"/>
              <a:chExt cx="96" cy="144"/>
            </a:xfrm>
          </p:grpSpPr>
          <p:sp>
            <p:nvSpPr>
              <p:cNvPr id="80961" name="Line 64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62" name="Line 65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16" name="Group 72"/>
            <p:cNvGrpSpPr>
              <a:grpSpLocks/>
            </p:cNvGrpSpPr>
            <p:nvPr/>
          </p:nvGrpSpPr>
          <p:grpSpPr bwMode="auto">
            <a:xfrm>
              <a:off x="1344" y="576"/>
              <a:ext cx="96" cy="144"/>
              <a:chOff x="960" y="1536"/>
              <a:chExt cx="96" cy="144"/>
            </a:xfrm>
          </p:grpSpPr>
          <p:sp>
            <p:nvSpPr>
              <p:cNvPr id="80959" name="Line 73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60" name="Line 74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17" name="Group 75"/>
            <p:cNvGrpSpPr>
              <a:grpSpLocks/>
            </p:cNvGrpSpPr>
            <p:nvPr/>
          </p:nvGrpSpPr>
          <p:grpSpPr bwMode="auto">
            <a:xfrm>
              <a:off x="1344" y="960"/>
              <a:ext cx="96" cy="144"/>
              <a:chOff x="960" y="1536"/>
              <a:chExt cx="96" cy="144"/>
            </a:xfrm>
          </p:grpSpPr>
          <p:sp>
            <p:nvSpPr>
              <p:cNvPr id="80957" name="Line 76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8" name="Line 77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18" name="Group 78"/>
            <p:cNvGrpSpPr>
              <a:grpSpLocks/>
            </p:cNvGrpSpPr>
            <p:nvPr/>
          </p:nvGrpSpPr>
          <p:grpSpPr bwMode="auto">
            <a:xfrm>
              <a:off x="1344" y="1344"/>
              <a:ext cx="96" cy="144"/>
              <a:chOff x="960" y="1536"/>
              <a:chExt cx="96" cy="144"/>
            </a:xfrm>
          </p:grpSpPr>
          <p:sp>
            <p:nvSpPr>
              <p:cNvPr id="80955" name="Line 79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6" name="Line 80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19" name="Group 81"/>
            <p:cNvGrpSpPr>
              <a:grpSpLocks/>
            </p:cNvGrpSpPr>
            <p:nvPr/>
          </p:nvGrpSpPr>
          <p:grpSpPr bwMode="auto">
            <a:xfrm>
              <a:off x="1344" y="1728"/>
              <a:ext cx="96" cy="144"/>
              <a:chOff x="960" y="1536"/>
              <a:chExt cx="96" cy="144"/>
            </a:xfrm>
          </p:grpSpPr>
          <p:sp>
            <p:nvSpPr>
              <p:cNvPr id="80953" name="Line 82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4" name="Line 83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20" name="Group 84"/>
            <p:cNvGrpSpPr>
              <a:grpSpLocks/>
            </p:cNvGrpSpPr>
            <p:nvPr/>
          </p:nvGrpSpPr>
          <p:grpSpPr bwMode="auto">
            <a:xfrm>
              <a:off x="1344" y="2112"/>
              <a:ext cx="96" cy="144"/>
              <a:chOff x="960" y="1536"/>
              <a:chExt cx="96" cy="144"/>
            </a:xfrm>
          </p:grpSpPr>
          <p:sp>
            <p:nvSpPr>
              <p:cNvPr id="80951" name="Line 85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2" name="Line 86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21" name="Group 93"/>
            <p:cNvGrpSpPr>
              <a:grpSpLocks/>
            </p:cNvGrpSpPr>
            <p:nvPr/>
          </p:nvGrpSpPr>
          <p:grpSpPr bwMode="auto">
            <a:xfrm>
              <a:off x="1728" y="576"/>
              <a:ext cx="96" cy="144"/>
              <a:chOff x="960" y="1536"/>
              <a:chExt cx="96" cy="144"/>
            </a:xfrm>
          </p:grpSpPr>
          <p:sp>
            <p:nvSpPr>
              <p:cNvPr id="80949" name="Line 94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50" name="Line 95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22" name="Group 96"/>
            <p:cNvGrpSpPr>
              <a:grpSpLocks/>
            </p:cNvGrpSpPr>
            <p:nvPr/>
          </p:nvGrpSpPr>
          <p:grpSpPr bwMode="auto">
            <a:xfrm>
              <a:off x="1728" y="960"/>
              <a:ext cx="96" cy="144"/>
              <a:chOff x="960" y="1536"/>
              <a:chExt cx="96" cy="144"/>
            </a:xfrm>
          </p:grpSpPr>
          <p:sp>
            <p:nvSpPr>
              <p:cNvPr id="80947" name="Line 97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48" name="Line 98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23" name="Group 99"/>
            <p:cNvGrpSpPr>
              <a:grpSpLocks/>
            </p:cNvGrpSpPr>
            <p:nvPr/>
          </p:nvGrpSpPr>
          <p:grpSpPr bwMode="auto">
            <a:xfrm>
              <a:off x="1728" y="1344"/>
              <a:ext cx="96" cy="144"/>
              <a:chOff x="960" y="1536"/>
              <a:chExt cx="96" cy="144"/>
            </a:xfrm>
          </p:grpSpPr>
          <p:sp>
            <p:nvSpPr>
              <p:cNvPr id="80945" name="Line 100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46" name="Line 101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24" name="Group 102"/>
            <p:cNvGrpSpPr>
              <a:grpSpLocks/>
            </p:cNvGrpSpPr>
            <p:nvPr/>
          </p:nvGrpSpPr>
          <p:grpSpPr bwMode="auto">
            <a:xfrm>
              <a:off x="1728" y="1728"/>
              <a:ext cx="96" cy="144"/>
              <a:chOff x="960" y="1536"/>
              <a:chExt cx="96" cy="144"/>
            </a:xfrm>
          </p:grpSpPr>
          <p:sp>
            <p:nvSpPr>
              <p:cNvPr id="80943" name="Line 103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44" name="Line 104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25" name="Group 105"/>
            <p:cNvGrpSpPr>
              <a:grpSpLocks/>
            </p:cNvGrpSpPr>
            <p:nvPr/>
          </p:nvGrpSpPr>
          <p:grpSpPr bwMode="auto">
            <a:xfrm>
              <a:off x="1728" y="2112"/>
              <a:ext cx="96" cy="144"/>
              <a:chOff x="960" y="1536"/>
              <a:chExt cx="96" cy="144"/>
            </a:xfrm>
          </p:grpSpPr>
          <p:sp>
            <p:nvSpPr>
              <p:cNvPr id="80941" name="Line 106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42" name="Line 107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26" name="Group 114"/>
            <p:cNvGrpSpPr>
              <a:grpSpLocks/>
            </p:cNvGrpSpPr>
            <p:nvPr/>
          </p:nvGrpSpPr>
          <p:grpSpPr bwMode="auto">
            <a:xfrm>
              <a:off x="2112" y="576"/>
              <a:ext cx="96" cy="144"/>
              <a:chOff x="960" y="1536"/>
              <a:chExt cx="96" cy="144"/>
            </a:xfrm>
          </p:grpSpPr>
          <p:sp>
            <p:nvSpPr>
              <p:cNvPr id="80939" name="Line 115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40" name="Line 116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27" name="Group 117"/>
            <p:cNvGrpSpPr>
              <a:grpSpLocks/>
            </p:cNvGrpSpPr>
            <p:nvPr/>
          </p:nvGrpSpPr>
          <p:grpSpPr bwMode="auto">
            <a:xfrm>
              <a:off x="2112" y="960"/>
              <a:ext cx="96" cy="144"/>
              <a:chOff x="960" y="1536"/>
              <a:chExt cx="96" cy="144"/>
            </a:xfrm>
          </p:grpSpPr>
          <p:sp>
            <p:nvSpPr>
              <p:cNvPr id="80937" name="Line 118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38" name="Line 119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28" name="Group 120"/>
            <p:cNvGrpSpPr>
              <a:grpSpLocks/>
            </p:cNvGrpSpPr>
            <p:nvPr/>
          </p:nvGrpSpPr>
          <p:grpSpPr bwMode="auto">
            <a:xfrm>
              <a:off x="2112" y="1344"/>
              <a:ext cx="96" cy="144"/>
              <a:chOff x="960" y="1536"/>
              <a:chExt cx="96" cy="144"/>
            </a:xfrm>
          </p:grpSpPr>
          <p:sp>
            <p:nvSpPr>
              <p:cNvPr id="80935" name="Line 121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36" name="Line 122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29" name="Group 123"/>
            <p:cNvGrpSpPr>
              <a:grpSpLocks/>
            </p:cNvGrpSpPr>
            <p:nvPr/>
          </p:nvGrpSpPr>
          <p:grpSpPr bwMode="auto">
            <a:xfrm>
              <a:off x="2112" y="1728"/>
              <a:ext cx="96" cy="144"/>
              <a:chOff x="960" y="1536"/>
              <a:chExt cx="96" cy="144"/>
            </a:xfrm>
          </p:grpSpPr>
          <p:sp>
            <p:nvSpPr>
              <p:cNvPr id="80933" name="Line 124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34" name="Line 125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30" name="Group 126"/>
            <p:cNvGrpSpPr>
              <a:grpSpLocks/>
            </p:cNvGrpSpPr>
            <p:nvPr/>
          </p:nvGrpSpPr>
          <p:grpSpPr bwMode="auto">
            <a:xfrm>
              <a:off x="2112" y="2112"/>
              <a:ext cx="96" cy="144"/>
              <a:chOff x="960" y="1536"/>
              <a:chExt cx="96" cy="144"/>
            </a:xfrm>
          </p:grpSpPr>
          <p:sp>
            <p:nvSpPr>
              <p:cNvPr id="80931" name="Line 127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32" name="Line 128"/>
              <p:cNvSpPr>
                <a:spLocks noChangeShapeType="1"/>
              </p:cNvSpPr>
              <p:nvPr/>
            </p:nvSpPr>
            <p:spPr bwMode="auto">
              <a:xfrm flipH="1">
                <a:off x="960" y="1536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2224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870275" y="35048825"/>
              <a:ext cx="0" cy="0"/>
            </p14:xfrm>
          </p:contentPart>
        </mc:Choice>
        <mc:Fallback xmlns="">
          <p:pic>
            <p:nvPicPr>
              <p:cNvPr id="52224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870275" y="35048825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Sample Problem: The magnetic field is decreasing at a rate of 4.0 </a:t>
            </a:r>
            <a:r>
              <a:rPr lang="en-US" sz="2800" dirty="0" err="1" smtClean="0"/>
              <a:t>mT</a:t>
            </a:r>
            <a:r>
              <a:rPr lang="en-US" sz="2800" dirty="0" smtClean="0"/>
              <a:t>/s. The radius of the loop is 3.0 m, and the resistance is 4 </a:t>
            </a:r>
            <a:r>
              <a:rPr lang="en-US" sz="2800" dirty="0" smtClean="0">
                <a:latin typeface="Symbol" pitchFamily="18" charset="2"/>
              </a:rPr>
              <a:t>W</a:t>
            </a:r>
            <a:r>
              <a:rPr lang="en-US" sz="2800" dirty="0" smtClean="0"/>
              <a:t>. What is the magnitude and direction of the current?</a:t>
            </a:r>
          </a:p>
        </p:txBody>
      </p:sp>
      <p:grpSp>
        <p:nvGrpSpPr>
          <p:cNvPr id="81923" name="Group 92"/>
          <p:cNvGrpSpPr>
            <a:grpSpLocks/>
          </p:cNvGrpSpPr>
          <p:nvPr/>
        </p:nvGrpSpPr>
        <p:grpSpPr bwMode="auto">
          <a:xfrm>
            <a:off x="228600" y="1676400"/>
            <a:ext cx="3048000" cy="2743200"/>
            <a:chOff x="144" y="912"/>
            <a:chExt cx="1920" cy="1728"/>
          </a:xfrm>
        </p:grpSpPr>
        <p:sp>
          <p:nvSpPr>
            <p:cNvPr id="81924" name="Oval 4"/>
            <p:cNvSpPr>
              <a:spLocks noChangeArrowheads="1"/>
            </p:cNvSpPr>
            <p:nvPr/>
          </p:nvSpPr>
          <p:spPr bwMode="auto">
            <a:xfrm>
              <a:off x="144" y="912"/>
              <a:ext cx="1920" cy="17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5" name="Oval 7"/>
            <p:cNvSpPr>
              <a:spLocks noChangeArrowheads="1"/>
            </p:cNvSpPr>
            <p:nvPr/>
          </p:nvSpPr>
          <p:spPr bwMode="auto">
            <a:xfrm>
              <a:off x="144" y="100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6" name="Oval 8"/>
            <p:cNvSpPr>
              <a:spLocks noChangeArrowheads="1"/>
            </p:cNvSpPr>
            <p:nvPr/>
          </p:nvSpPr>
          <p:spPr bwMode="auto">
            <a:xfrm>
              <a:off x="144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7" name="Oval 9"/>
            <p:cNvSpPr>
              <a:spLocks noChangeArrowheads="1"/>
            </p:cNvSpPr>
            <p:nvPr/>
          </p:nvSpPr>
          <p:spPr bwMode="auto">
            <a:xfrm>
              <a:off x="144" y="17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8" name="Oval 10"/>
            <p:cNvSpPr>
              <a:spLocks noChangeArrowheads="1"/>
            </p:cNvSpPr>
            <p:nvPr/>
          </p:nvSpPr>
          <p:spPr bwMode="auto">
            <a:xfrm>
              <a:off x="144" y="216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9" name="Oval 11"/>
            <p:cNvSpPr>
              <a:spLocks noChangeArrowheads="1"/>
            </p:cNvSpPr>
            <p:nvPr/>
          </p:nvSpPr>
          <p:spPr bwMode="auto">
            <a:xfrm>
              <a:off x="144" y="25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0" name="Oval 13"/>
            <p:cNvSpPr>
              <a:spLocks noChangeArrowheads="1"/>
            </p:cNvSpPr>
            <p:nvPr/>
          </p:nvSpPr>
          <p:spPr bwMode="auto">
            <a:xfrm>
              <a:off x="576" y="100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1" name="Oval 14"/>
            <p:cNvSpPr>
              <a:spLocks noChangeArrowheads="1"/>
            </p:cNvSpPr>
            <p:nvPr/>
          </p:nvSpPr>
          <p:spPr bwMode="auto">
            <a:xfrm>
              <a:off x="576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2" name="Oval 15"/>
            <p:cNvSpPr>
              <a:spLocks noChangeArrowheads="1"/>
            </p:cNvSpPr>
            <p:nvPr/>
          </p:nvSpPr>
          <p:spPr bwMode="auto">
            <a:xfrm>
              <a:off x="576" y="17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3" name="Oval 16"/>
            <p:cNvSpPr>
              <a:spLocks noChangeArrowheads="1"/>
            </p:cNvSpPr>
            <p:nvPr/>
          </p:nvSpPr>
          <p:spPr bwMode="auto">
            <a:xfrm>
              <a:off x="576" y="216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4" name="Oval 17"/>
            <p:cNvSpPr>
              <a:spLocks noChangeArrowheads="1"/>
            </p:cNvSpPr>
            <p:nvPr/>
          </p:nvSpPr>
          <p:spPr bwMode="auto">
            <a:xfrm>
              <a:off x="576" y="25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5" name="Oval 19"/>
            <p:cNvSpPr>
              <a:spLocks noChangeArrowheads="1"/>
            </p:cNvSpPr>
            <p:nvPr/>
          </p:nvSpPr>
          <p:spPr bwMode="auto">
            <a:xfrm>
              <a:off x="1008" y="100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6" name="Oval 20"/>
            <p:cNvSpPr>
              <a:spLocks noChangeArrowheads="1"/>
            </p:cNvSpPr>
            <p:nvPr/>
          </p:nvSpPr>
          <p:spPr bwMode="auto">
            <a:xfrm>
              <a:off x="1008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7" name="Oval 21"/>
            <p:cNvSpPr>
              <a:spLocks noChangeArrowheads="1"/>
            </p:cNvSpPr>
            <p:nvPr/>
          </p:nvSpPr>
          <p:spPr bwMode="auto">
            <a:xfrm>
              <a:off x="1008" y="17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8" name="Oval 22"/>
            <p:cNvSpPr>
              <a:spLocks noChangeArrowheads="1"/>
            </p:cNvSpPr>
            <p:nvPr/>
          </p:nvSpPr>
          <p:spPr bwMode="auto">
            <a:xfrm>
              <a:off x="1008" y="216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9" name="Oval 23"/>
            <p:cNvSpPr>
              <a:spLocks noChangeArrowheads="1"/>
            </p:cNvSpPr>
            <p:nvPr/>
          </p:nvSpPr>
          <p:spPr bwMode="auto">
            <a:xfrm>
              <a:off x="1008" y="25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0" name="Oval 25"/>
            <p:cNvSpPr>
              <a:spLocks noChangeArrowheads="1"/>
            </p:cNvSpPr>
            <p:nvPr/>
          </p:nvSpPr>
          <p:spPr bwMode="auto">
            <a:xfrm>
              <a:off x="1440" y="100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1" name="Oval 26"/>
            <p:cNvSpPr>
              <a:spLocks noChangeArrowheads="1"/>
            </p:cNvSpPr>
            <p:nvPr/>
          </p:nvSpPr>
          <p:spPr bwMode="auto">
            <a:xfrm>
              <a:off x="1440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2" name="Oval 27"/>
            <p:cNvSpPr>
              <a:spLocks noChangeArrowheads="1"/>
            </p:cNvSpPr>
            <p:nvPr/>
          </p:nvSpPr>
          <p:spPr bwMode="auto">
            <a:xfrm>
              <a:off x="1440" y="17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3" name="Oval 28"/>
            <p:cNvSpPr>
              <a:spLocks noChangeArrowheads="1"/>
            </p:cNvSpPr>
            <p:nvPr/>
          </p:nvSpPr>
          <p:spPr bwMode="auto">
            <a:xfrm>
              <a:off x="1440" y="216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4" name="Oval 29"/>
            <p:cNvSpPr>
              <a:spLocks noChangeArrowheads="1"/>
            </p:cNvSpPr>
            <p:nvPr/>
          </p:nvSpPr>
          <p:spPr bwMode="auto">
            <a:xfrm>
              <a:off x="1440" y="25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5" name="Oval 31"/>
            <p:cNvSpPr>
              <a:spLocks noChangeArrowheads="1"/>
            </p:cNvSpPr>
            <p:nvPr/>
          </p:nvSpPr>
          <p:spPr bwMode="auto">
            <a:xfrm>
              <a:off x="1872" y="100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6" name="Oval 32"/>
            <p:cNvSpPr>
              <a:spLocks noChangeArrowheads="1"/>
            </p:cNvSpPr>
            <p:nvPr/>
          </p:nvSpPr>
          <p:spPr bwMode="auto">
            <a:xfrm>
              <a:off x="1872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7" name="Oval 33"/>
            <p:cNvSpPr>
              <a:spLocks noChangeArrowheads="1"/>
            </p:cNvSpPr>
            <p:nvPr/>
          </p:nvSpPr>
          <p:spPr bwMode="auto">
            <a:xfrm>
              <a:off x="1872" y="17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8" name="Oval 34"/>
            <p:cNvSpPr>
              <a:spLocks noChangeArrowheads="1"/>
            </p:cNvSpPr>
            <p:nvPr/>
          </p:nvSpPr>
          <p:spPr bwMode="auto">
            <a:xfrm>
              <a:off x="1872" y="216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9" name="Oval 35"/>
            <p:cNvSpPr>
              <a:spLocks noChangeArrowheads="1"/>
            </p:cNvSpPr>
            <p:nvPr/>
          </p:nvSpPr>
          <p:spPr bwMode="auto">
            <a:xfrm>
              <a:off x="1872" y="25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2019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82788" y="2538413"/>
              <a:ext cx="4762" cy="4762"/>
            </p14:xfrm>
          </p:contentPart>
        </mc:Choice>
        <mc:Fallback xmlns="">
          <p:pic>
            <p:nvPicPr>
              <p:cNvPr id="52019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76194" y="2531819"/>
                <a:ext cx="17949" cy="179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20217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464988" y="51650900"/>
              <a:ext cx="0" cy="0"/>
            </p14:xfrm>
          </p:contentPart>
        </mc:Choice>
        <mc:Fallback xmlns="">
          <p:pic>
            <p:nvPicPr>
              <p:cNvPr id="520217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464988" y="51650900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Motional emf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7772400" cy="4114800"/>
          </a:xfrm>
        </p:spPr>
        <p:txBody>
          <a:bodyPr/>
          <a:lstStyle/>
          <a:p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dirty="0" smtClean="0">
                <a:latin typeface="Symbol" pitchFamily="18" charset="2"/>
                <a:sym typeface="Symbol" pitchFamily="18" charset="2"/>
              </a:rPr>
              <a:t>e</a:t>
            </a:r>
            <a:r>
              <a:rPr lang="en-US" altLang="en-US" dirty="0" smtClean="0">
                <a:sym typeface="Symbol" pitchFamily="18" charset="2"/>
              </a:rPr>
              <a:t> = B L v</a:t>
            </a:r>
          </a:p>
          <a:p>
            <a:pPr lvl="1"/>
            <a:r>
              <a:rPr lang="en-US" altLang="en-US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en-US" dirty="0" smtClean="0">
                <a:latin typeface="Symbol" pitchFamily="18" charset="2"/>
                <a:sym typeface="Symbol" pitchFamily="18" charset="2"/>
              </a:rPr>
              <a:t>e</a:t>
            </a:r>
            <a:r>
              <a:rPr lang="en-US" altLang="en-US" dirty="0" smtClean="0">
                <a:sym typeface="Symbol" pitchFamily="18" charset="2"/>
              </a:rPr>
              <a:t> : induced potential</a:t>
            </a:r>
          </a:p>
          <a:p>
            <a:pPr lvl="1"/>
            <a:r>
              <a:rPr lang="en-US" altLang="en-US" dirty="0" smtClean="0">
                <a:sym typeface="Symbol" pitchFamily="18" charset="2"/>
              </a:rPr>
              <a:t>L: length of bar or wire</a:t>
            </a:r>
          </a:p>
          <a:p>
            <a:pPr lvl="1"/>
            <a:r>
              <a:rPr lang="en-US" altLang="en-US" dirty="0" smtClean="0">
                <a:sym typeface="Symbol" pitchFamily="18" charset="2"/>
              </a:rPr>
              <a:t>V: speed of bar or wire</a:t>
            </a:r>
          </a:p>
          <a:p>
            <a:r>
              <a:rPr lang="en-US" altLang="en-US" dirty="0" smtClean="0">
                <a:sym typeface="Symbol" pitchFamily="18" charset="2"/>
              </a:rPr>
              <a:t>Derive this expression!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42" y="72883"/>
            <a:ext cx="89916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dirty="0" smtClean="0"/>
              <a:t>Sample problem:</a:t>
            </a:r>
            <a:r>
              <a:rPr lang="en-US" altLang="en-US" sz="2800" dirty="0" smtClean="0"/>
              <a:t> How much current flows through the resistor? How much power is dissipated by the resistor? Find the applied force on the bar that is moving.</a:t>
            </a:r>
            <a:endParaRPr lang="en-US" sz="28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609600" y="1511300"/>
            <a:ext cx="7369175" cy="3441700"/>
            <a:chOff x="609600" y="838200"/>
            <a:chExt cx="7369175" cy="3441700"/>
          </a:xfrm>
        </p:grpSpPr>
        <p:grpSp>
          <p:nvGrpSpPr>
            <p:cNvPr id="83971" name="Group 4"/>
            <p:cNvGrpSpPr>
              <a:grpSpLocks/>
            </p:cNvGrpSpPr>
            <p:nvPr/>
          </p:nvGrpSpPr>
          <p:grpSpPr bwMode="auto">
            <a:xfrm>
              <a:off x="1600200" y="1295400"/>
              <a:ext cx="5715000" cy="2362200"/>
              <a:chOff x="1488" y="2304"/>
              <a:chExt cx="3600" cy="1488"/>
            </a:xfrm>
          </p:grpSpPr>
          <p:grpSp>
            <p:nvGrpSpPr>
              <p:cNvPr id="84052" name="Group 5"/>
              <p:cNvGrpSpPr>
                <a:grpSpLocks/>
              </p:cNvGrpSpPr>
              <p:nvPr/>
            </p:nvGrpSpPr>
            <p:grpSpPr bwMode="auto">
              <a:xfrm>
                <a:off x="1488" y="2640"/>
                <a:ext cx="96" cy="192"/>
                <a:chOff x="1488" y="2640"/>
                <a:chExt cx="96" cy="192"/>
              </a:xfrm>
            </p:grpSpPr>
            <p:sp>
              <p:nvSpPr>
                <p:cNvPr id="84066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1488" y="2640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67" name="Line 7"/>
                <p:cNvSpPr>
                  <a:spLocks noChangeShapeType="1"/>
                </p:cNvSpPr>
                <p:nvPr/>
              </p:nvSpPr>
              <p:spPr bwMode="auto">
                <a:xfrm>
                  <a:off x="1488" y="2736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4053" name="Group 8"/>
              <p:cNvGrpSpPr>
                <a:grpSpLocks/>
              </p:cNvGrpSpPr>
              <p:nvPr/>
            </p:nvGrpSpPr>
            <p:grpSpPr bwMode="auto">
              <a:xfrm>
                <a:off x="1488" y="2832"/>
                <a:ext cx="96" cy="192"/>
                <a:chOff x="1488" y="2640"/>
                <a:chExt cx="96" cy="192"/>
              </a:xfrm>
            </p:grpSpPr>
            <p:sp>
              <p:nvSpPr>
                <p:cNvPr id="84064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488" y="2640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65" name="Line 10"/>
                <p:cNvSpPr>
                  <a:spLocks noChangeShapeType="1"/>
                </p:cNvSpPr>
                <p:nvPr/>
              </p:nvSpPr>
              <p:spPr bwMode="auto">
                <a:xfrm>
                  <a:off x="1488" y="2736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4054" name="Group 11"/>
              <p:cNvGrpSpPr>
                <a:grpSpLocks/>
              </p:cNvGrpSpPr>
              <p:nvPr/>
            </p:nvGrpSpPr>
            <p:grpSpPr bwMode="auto">
              <a:xfrm>
                <a:off x="1488" y="3024"/>
                <a:ext cx="96" cy="192"/>
                <a:chOff x="1488" y="2640"/>
                <a:chExt cx="96" cy="192"/>
              </a:xfrm>
            </p:grpSpPr>
            <p:sp>
              <p:nvSpPr>
                <p:cNvPr id="84062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1488" y="2640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63" name="Line 13"/>
                <p:cNvSpPr>
                  <a:spLocks noChangeShapeType="1"/>
                </p:cNvSpPr>
                <p:nvPr/>
              </p:nvSpPr>
              <p:spPr bwMode="auto">
                <a:xfrm>
                  <a:off x="1488" y="2736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4055" name="Group 14"/>
              <p:cNvGrpSpPr>
                <a:grpSpLocks/>
              </p:cNvGrpSpPr>
              <p:nvPr/>
            </p:nvGrpSpPr>
            <p:grpSpPr bwMode="auto">
              <a:xfrm>
                <a:off x="1488" y="3216"/>
                <a:ext cx="96" cy="192"/>
                <a:chOff x="1488" y="2640"/>
                <a:chExt cx="96" cy="192"/>
              </a:xfrm>
            </p:grpSpPr>
            <p:sp>
              <p:nvSpPr>
                <p:cNvPr id="84060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488" y="2640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61" name="Line 16"/>
                <p:cNvSpPr>
                  <a:spLocks noChangeShapeType="1"/>
                </p:cNvSpPr>
                <p:nvPr/>
              </p:nvSpPr>
              <p:spPr bwMode="auto">
                <a:xfrm>
                  <a:off x="1488" y="2736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4056" name="Line 17"/>
              <p:cNvSpPr>
                <a:spLocks noChangeShapeType="1"/>
              </p:cNvSpPr>
              <p:nvPr/>
            </p:nvSpPr>
            <p:spPr bwMode="auto">
              <a:xfrm>
                <a:off x="1584" y="3408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57" name="Line 18"/>
              <p:cNvSpPr>
                <a:spLocks noChangeShapeType="1"/>
              </p:cNvSpPr>
              <p:nvPr/>
            </p:nvSpPr>
            <p:spPr bwMode="auto">
              <a:xfrm>
                <a:off x="1584" y="2304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58" name="Line 19"/>
              <p:cNvSpPr>
                <a:spLocks noChangeShapeType="1"/>
              </p:cNvSpPr>
              <p:nvPr/>
            </p:nvSpPr>
            <p:spPr bwMode="auto">
              <a:xfrm>
                <a:off x="1584" y="2304"/>
                <a:ext cx="33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59" name="Line 20"/>
              <p:cNvSpPr>
                <a:spLocks noChangeShapeType="1"/>
              </p:cNvSpPr>
              <p:nvPr/>
            </p:nvSpPr>
            <p:spPr bwMode="auto">
              <a:xfrm>
                <a:off x="1584" y="3792"/>
                <a:ext cx="35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972" name="Group 22"/>
            <p:cNvGrpSpPr>
              <a:grpSpLocks/>
            </p:cNvGrpSpPr>
            <p:nvPr/>
          </p:nvGrpSpPr>
          <p:grpSpPr bwMode="auto">
            <a:xfrm>
              <a:off x="609600" y="838200"/>
              <a:ext cx="7369175" cy="3441700"/>
              <a:chOff x="820" y="2216"/>
              <a:chExt cx="4642" cy="2168"/>
            </a:xfrm>
          </p:grpSpPr>
          <p:grpSp>
            <p:nvGrpSpPr>
              <p:cNvPr id="83980" name="Group 23"/>
              <p:cNvGrpSpPr>
                <a:grpSpLocks/>
              </p:cNvGrpSpPr>
              <p:nvPr/>
            </p:nvGrpSpPr>
            <p:grpSpPr bwMode="auto">
              <a:xfrm>
                <a:off x="820" y="2216"/>
                <a:ext cx="4641" cy="288"/>
                <a:chOff x="758" y="2216"/>
                <a:chExt cx="4641" cy="288"/>
              </a:xfrm>
            </p:grpSpPr>
            <p:sp>
              <p:nvSpPr>
                <p:cNvPr id="8404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75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4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200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4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642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4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084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4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526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4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96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47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410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48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852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4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294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50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736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5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17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</p:grpSp>
          <p:grpSp>
            <p:nvGrpSpPr>
              <p:cNvPr id="83981" name="Group 35"/>
              <p:cNvGrpSpPr>
                <a:grpSpLocks/>
              </p:cNvGrpSpPr>
              <p:nvPr/>
            </p:nvGrpSpPr>
            <p:grpSpPr bwMode="auto">
              <a:xfrm>
                <a:off x="820" y="2592"/>
                <a:ext cx="4641" cy="288"/>
                <a:chOff x="758" y="2216"/>
                <a:chExt cx="4641" cy="288"/>
              </a:xfrm>
            </p:grpSpPr>
            <p:sp>
              <p:nvSpPr>
                <p:cNvPr id="8403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75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3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200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32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642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3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084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3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526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3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96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3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10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3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852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3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294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3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4736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4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17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</p:grpSp>
          <p:grpSp>
            <p:nvGrpSpPr>
              <p:cNvPr id="83982" name="Group 47"/>
              <p:cNvGrpSpPr>
                <a:grpSpLocks/>
              </p:cNvGrpSpPr>
              <p:nvPr/>
            </p:nvGrpSpPr>
            <p:grpSpPr bwMode="auto">
              <a:xfrm>
                <a:off x="820" y="2968"/>
                <a:ext cx="4641" cy="288"/>
                <a:chOff x="758" y="2216"/>
                <a:chExt cx="4641" cy="288"/>
              </a:xfrm>
            </p:grpSpPr>
            <p:sp>
              <p:nvSpPr>
                <p:cNvPr id="84019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75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20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200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21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642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22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084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23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526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2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96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25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410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26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852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27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294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2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736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29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517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</p:grpSp>
          <p:grpSp>
            <p:nvGrpSpPr>
              <p:cNvPr id="83983" name="Group 59"/>
              <p:cNvGrpSpPr>
                <a:grpSpLocks/>
              </p:cNvGrpSpPr>
              <p:nvPr/>
            </p:nvGrpSpPr>
            <p:grpSpPr bwMode="auto">
              <a:xfrm>
                <a:off x="821" y="3344"/>
                <a:ext cx="4641" cy="288"/>
                <a:chOff x="758" y="2216"/>
                <a:chExt cx="4641" cy="288"/>
              </a:xfrm>
            </p:grpSpPr>
            <p:sp>
              <p:nvSpPr>
                <p:cNvPr id="84008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75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09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200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10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642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1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84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12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2526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13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96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14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410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15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3852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16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294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17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4736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18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517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</p:grpSp>
          <p:grpSp>
            <p:nvGrpSpPr>
              <p:cNvPr id="83984" name="Group 71"/>
              <p:cNvGrpSpPr>
                <a:grpSpLocks/>
              </p:cNvGrpSpPr>
              <p:nvPr/>
            </p:nvGrpSpPr>
            <p:grpSpPr bwMode="auto">
              <a:xfrm>
                <a:off x="821" y="3720"/>
                <a:ext cx="4641" cy="288"/>
                <a:chOff x="758" y="2216"/>
                <a:chExt cx="4641" cy="288"/>
              </a:xfrm>
            </p:grpSpPr>
            <p:sp>
              <p:nvSpPr>
                <p:cNvPr id="83997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75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3998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200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3999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642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00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2084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01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2526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02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296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03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3410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04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852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05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4294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0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4736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4007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517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</p:grpSp>
          <p:grpSp>
            <p:nvGrpSpPr>
              <p:cNvPr id="83985" name="Group 83"/>
              <p:cNvGrpSpPr>
                <a:grpSpLocks/>
              </p:cNvGrpSpPr>
              <p:nvPr/>
            </p:nvGrpSpPr>
            <p:grpSpPr bwMode="auto">
              <a:xfrm>
                <a:off x="821" y="4096"/>
                <a:ext cx="4641" cy="288"/>
                <a:chOff x="758" y="2216"/>
                <a:chExt cx="4641" cy="288"/>
              </a:xfrm>
            </p:grpSpPr>
            <p:sp>
              <p:nvSpPr>
                <p:cNvPr id="83986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75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3987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1200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3988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1642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3989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084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3990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526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3991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296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3992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3410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3993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3852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3994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294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3995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4736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  <p:sp>
              <p:nvSpPr>
                <p:cNvPr id="83996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5178" y="2216"/>
                  <a:ext cx="22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>
                      <a:sym typeface="Symbol" pitchFamily="18" charset="2"/>
                    </a:rPr>
                    <a:t></a:t>
                  </a:r>
                  <a:endParaRPr lang="en-US"/>
                </a:p>
              </p:txBody>
            </p:sp>
          </p:grpSp>
        </p:grpSp>
        <p:sp>
          <p:nvSpPr>
            <p:cNvPr id="83973" name="Text Box 95"/>
            <p:cNvSpPr txBox="1">
              <a:spLocks noChangeArrowheads="1"/>
            </p:cNvSpPr>
            <p:nvPr/>
          </p:nvSpPr>
          <p:spPr bwMode="auto">
            <a:xfrm>
              <a:off x="5257800" y="1822450"/>
              <a:ext cx="17272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800"/>
                <a:t>B = 0.15 T</a:t>
              </a:r>
            </a:p>
          </p:txBody>
        </p:sp>
        <p:sp>
          <p:nvSpPr>
            <p:cNvPr id="83974" name="Text Box 97"/>
            <p:cNvSpPr txBox="1">
              <a:spLocks noChangeArrowheads="1"/>
            </p:cNvSpPr>
            <p:nvPr/>
          </p:nvSpPr>
          <p:spPr bwMode="auto">
            <a:xfrm>
              <a:off x="4114800" y="2819400"/>
              <a:ext cx="151923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800"/>
                <a:t>v = 2 m/s</a:t>
              </a:r>
            </a:p>
          </p:txBody>
        </p:sp>
        <p:sp>
          <p:nvSpPr>
            <p:cNvPr id="83975" name="Line 98"/>
            <p:cNvSpPr>
              <a:spLocks noChangeShapeType="1"/>
            </p:cNvSpPr>
            <p:nvPr/>
          </p:nvSpPr>
          <p:spPr bwMode="auto">
            <a:xfrm>
              <a:off x="2514600" y="1295400"/>
              <a:ext cx="0" cy="2362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76" name="Text Box 99"/>
            <p:cNvSpPr txBox="1">
              <a:spLocks noChangeArrowheads="1"/>
            </p:cNvSpPr>
            <p:nvPr/>
          </p:nvSpPr>
          <p:spPr bwMode="auto">
            <a:xfrm>
              <a:off x="2590800" y="1851025"/>
              <a:ext cx="106203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800"/>
                <a:t>50 cm</a:t>
              </a:r>
            </a:p>
          </p:txBody>
        </p:sp>
        <p:sp>
          <p:nvSpPr>
            <p:cNvPr id="83977" name="Text Box 100"/>
            <p:cNvSpPr txBox="1">
              <a:spLocks noChangeArrowheads="1"/>
            </p:cNvSpPr>
            <p:nvPr/>
          </p:nvSpPr>
          <p:spPr bwMode="auto">
            <a:xfrm>
              <a:off x="798513" y="2354263"/>
              <a:ext cx="7239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800"/>
                <a:t>3 </a:t>
              </a:r>
              <a:r>
                <a:rPr lang="en-US" sz="2800">
                  <a:latin typeface="Symbol" pitchFamily="18" charset="2"/>
                </a:rPr>
                <a:t>W</a:t>
              </a:r>
            </a:p>
          </p:txBody>
        </p:sp>
        <p:sp>
          <p:nvSpPr>
            <p:cNvPr id="83978" name="Rectangle 124"/>
            <p:cNvSpPr>
              <a:spLocks noChangeArrowheads="1"/>
            </p:cNvSpPr>
            <p:nvPr/>
          </p:nvSpPr>
          <p:spPr bwMode="auto">
            <a:xfrm>
              <a:off x="3810000" y="1143000"/>
              <a:ext cx="76200" cy="2819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Line 125"/>
            <p:cNvSpPr>
              <a:spLocks noChangeShapeType="1"/>
            </p:cNvSpPr>
            <p:nvPr/>
          </p:nvSpPr>
          <p:spPr bwMode="auto">
            <a:xfrm>
              <a:off x="4038600" y="26670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16097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04075" y="482600"/>
              <a:ext cx="1392238" cy="38100"/>
            </p14:xfrm>
          </p:contentPart>
        </mc:Choice>
        <mc:Fallback xmlns="">
          <p:pic>
            <p:nvPicPr>
              <p:cNvPr id="516097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97594" y="476130"/>
                <a:ext cx="1405199" cy="5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1610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17875" y="792163"/>
              <a:ext cx="1082675" cy="114300"/>
            </p14:xfrm>
          </p:contentPart>
        </mc:Choice>
        <mc:Fallback xmlns="">
          <p:pic>
            <p:nvPicPr>
              <p:cNvPr id="51610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11394" y="785693"/>
                <a:ext cx="1095637" cy="12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5087</TotalTime>
  <Words>501</Words>
  <Application>Microsoft Office PowerPoint</Application>
  <PresentationFormat>On-screen Show (4:3)</PresentationFormat>
  <Paragraphs>141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Symbol</vt:lpstr>
      <vt:lpstr>Times New Roman</vt:lpstr>
      <vt:lpstr>Default Design</vt:lpstr>
      <vt:lpstr>Equation</vt:lpstr>
      <vt:lpstr>Announcements:</vt:lpstr>
      <vt:lpstr>More on Faraday’s and Lenz’s Laws</vt:lpstr>
      <vt:lpstr>PowerPoint Presentation</vt:lpstr>
      <vt:lpstr>Lenz’s Law</vt:lpstr>
      <vt:lpstr>PowerPoint Presentation</vt:lpstr>
      <vt:lpstr>PowerPoint Presentation</vt:lpstr>
      <vt:lpstr>PowerPoint Presentation</vt:lpstr>
      <vt:lpstr>Motional emf</vt:lpstr>
      <vt:lpstr>PowerPoint Presentation</vt:lpstr>
      <vt:lpstr>Looking at Faraday’s Law a New Way</vt:lpstr>
      <vt:lpstr>PowerPoint Presentation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Quiz</dc:title>
  <dc:creator>Phyllis J. March</dc:creator>
  <cp:lastModifiedBy>BETSY HONDORF</cp:lastModifiedBy>
  <cp:revision>212</cp:revision>
  <cp:lastPrinted>2014-04-11T12:24:42Z</cp:lastPrinted>
  <dcterms:created xsi:type="dcterms:W3CDTF">2001-03-29T20:15:44Z</dcterms:created>
  <dcterms:modified xsi:type="dcterms:W3CDTF">2016-04-14T13:08:11Z</dcterms:modified>
</cp:coreProperties>
</file>