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507" r:id="rId2"/>
    <p:sldId id="508" r:id="rId3"/>
    <p:sldId id="425" r:id="rId4"/>
    <p:sldId id="503" r:id="rId5"/>
    <p:sldId id="504" r:id="rId6"/>
    <p:sldId id="407" r:id="rId7"/>
    <p:sldId id="505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9900"/>
    <a:srgbClr val="33CC33"/>
    <a:srgbClr val="E6E6B2"/>
    <a:srgbClr val="F01276"/>
    <a:srgbClr val="C63C98"/>
    <a:srgbClr val="0B4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41723" autoAdjust="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0"/>
    </p:cViewPr>
  </p:sorterViewPr>
  <p:notesViewPr>
    <p:cSldViewPr>
      <p:cViewPr varScale="1">
        <p:scale>
          <a:sx n="53" d="100"/>
          <a:sy n="53" d="100"/>
        </p:scale>
        <p:origin x="-1200" y="-11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defTabSz="914090">
              <a:defRPr sz="1200">
                <a:latin typeface="Times"/>
              </a:defRPr>
            </a:lvl1pPr>
          </a:lstStyle>
          <a:p>
            <a:r>
              <a:rPr lang="en-US"/>
              <a:t>Physics C: Rotational Motion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2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defTabSz="914090">
              <a:defRPr sz="1200">
                <a:latin typeface="Times"/>
              </a:defRPr>
            </a:lvl1pPr>
          </a:lstStyle>
          <a:p>
            <a:fld id="{D5EA498B-378E-4DA3-B1A3-4BE8B430A685}" type="datetime1">
              <a:rPr lang="en-US"/>
              <a:pPr/>
              <a:t>11/30/2015</a:t>
            </a:fld>
            <a:endParaRPr lang="en-US"/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123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defTabSz="914090">
              <a:defRPr sz="1200">
                <a:latin typeface="Times"/>
              </a:defRPr>
            </a:lvl1pPr>
          </a:lstStyle>
          <a:p>
            <a:r>
              <a:rPr lang="en-US"/>
              <a:t>Bertrand</a:t>
            </a:r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29123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defTabSz="914090">
              <a:defRPr sz="1200">
                <a:latin typeface="Times"/>
              </a:defRPr>
            </a:lvl1pPr>
          </a:lstStyle>
          <a:p>
            <a:fld id="{040EFE95-B610-4547-A755-C50D3ADB9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2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1-11-30T14:23:35.0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9297 18613 0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defTabSz="914090">
              <a:defRPr sz="1200">
                <a:latin typeface="Times"/>
              </a:defRPr>
            </a:lvl1pPr>
          </a:lstStyle>
          <a:p>
            <a:r>
              <a:rPr lang="en-US" altLang="en-US"/>
              <a:t>Physics C: Rotational Motion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4" y="2"/>
            <a:ext cx="2972097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defTabSz="914090">
              <a:defRPr sz="1200">
                <a:latin typeface="Times"/>
              </a:defRPr>
            </a:lvl1pPr>
          </a:lstStyle>
          <a:p>
            <a:fld id="{3903A2F5-371A-4BF7-B146-D7FA6E130C13}" type="datetime1">
              <a:rPr lang="en-US"/>
              <a:pPr/>
              <a:t>11/30/2015</a:t>
            </a:fld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6" y="4416100"/>
            <a:ext cx="503039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2972098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defTabSz="914090">
              <a:defRPr sz="1200">
                <a:latin typeface="Times"/>
              </a:defRPr>
            </a:lvl1pPr>
          </a:lstStyle>
          <a:p>
            <a:r>
              <a:rPr lang="en-US" altLang="en-US"/>
              <a:t>Bertrand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4" y="8830658"/>
            <a:ext cx="2972097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defTabSz="914090">
              <a:defRPr sz="1200">
                <a:latin typeface="Times"/>
              </a:defRPr>
            </a:lvl1pPr>
          </a:lstStyle>
          <a:p>
            <a:fld id="{4082D28B-4A40-4132-8772-940B314CF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9842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Physics C: Rotational Motion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00145FF-50A3-4AE0-8916-61B06E0B6A38}" type="datetime1">
              <a:rPr lang="en-US"/>
              <a:pPr/>
              <a:t>11/30/2015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Bertrand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44CFF-B3C0-4A0D-B8CA-5A2FCF50EC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Physics C: Rotational Motion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D1E63E-DA42-4349-9C3A-806BA8B04F2B}" type="datetime1">
              <a:rPr lang="en-US"/>
              <a:pPr/>
              <a:t>11/30/2015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Bertrand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EB765-780B-410E-8CFE-006F0A2DF5F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2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Physics C: Rotational Motion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D1E63E-DA42-4349-9C3A-806BA8B04F2B}" type="datetime1">
              <a:rPr lang="en-US"/>
              <a:pPr/>
              <a:t>11/30/2015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Bertrand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EB765-780B-410E-8CFE-006F0A2DF5F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1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21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21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921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21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1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22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2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2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2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C3DC3B-8285-48BD-90AB-AF22F07901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2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2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710E36-6B07-4508-AFB6-746DED353D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9D7881-C6C4-4EAB-B48C-56395FB18D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186431-286C-4444-A5A8-1ECCCDD758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35B153-69C6-4D18-B5BB-40C1FB09F7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F9FBA8-94A7-4F3D-BF34-4FAF4FCF69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DDB3A-F299-4A71-B510-2A7AB2872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F7D53C-AD99-4531-8A7A-65F6FE776E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0F1DF6-772C-4F86-B28F-44E7F04443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2DB879-7BAB-4A3B-A27F-B1554CEE98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DBA717-9FF0-4AEE-BDAF-F05B4A7D61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1373563E-29E6-42E9-A663-D73B423344F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91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91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11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11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11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11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911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11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11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911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91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1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1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ANNOUNCEMENTS: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3886200"/>
          </a:xfrm>
        </p:spPr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10 HW Quiz and </a:t>
            </a:r>
            <a:r>
              <a:rPr lang="en-US" smtClean="0"/>
              <a:t>HW </a:t>
            </a:r>
            <a:r>
              <a:rPr lang="en-US" smtClean="0"/>
              <a:t>(7) Due </a:t>
            </a:r>
            <a:r>
              <a:rPr lang="en-US" dirty="0" smtClean="0"/>
              <a:t>tomorrow!</a:t>
            </a:r>
          </a:p>
          <a:p>
            <a:r>
              <a:rPr lang="en-US" dirty="0" smtClean="0"/>
              <a:t>Each lab group bring one can of “solid” soup (cream of X) and one can of “slushy” soup (vegetable) by 12/8.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11 HW Quiz and HW Due 12/10</a:t>
            </a:r>
          </a:p>
          <a:p>
            <a:r>
              <a:rPr lang="en-US" dirty="0" smtClean="0"/>
              <a:t>Rotation EXAM Tuesday 12/15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95800"/>
            <a:ext cx="38862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0"/>
            <a:ext cx="57150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3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Rotational Dynamics Workshop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346920" y="670068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44400" y="6698160"/>
                <a:ext cx="5400" cy="54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99" y="4054699"/>
            <a:ext cx="3108101" cy="3108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14705"/>
            <a:ext cx="8229600" cy="457200"/>
          </a:xfrm>
        </p:spPr>
        <p:txBody>
          <a:bodyPr/>
          <a:lstStyle/>
          <a:p>
            <a:pPr algn="r"/>
            <a:r>
              <a:rPr lang="en-US" sz="3600" b="1" i="1" dirty="0" smtClean="0"/>
              <a:t>College Board Standards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4620"/>
            <a:ext cx="87630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E. Circular motion and rotation </a:t>
            </a:r>
            <a:endParaRPr lang="en-US" sz="2400" dirty="0"/>
          </a:p>
          <a:p>
            <a:pPr marL="0" indent="0">
              <a:buNone/>
            </a:pPr>
            <a:r>
              <a:rPr lang="en-US" sz="2000" b="1" dirty="0"/>
              <a:t>3. Rotational kinematics and dynamics</a:t>
            </a:r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) Students should understand the dynamics of fixed-axis rotation, so they can:</a:t>
            </a:r>
          </a:p>
          <a:p>
            <a:pPr marL="0" indent="0">
              <a:buNone/>
            </a:pPr>
            <a:r>
              <a:rPr lang="en-US" sz="2000" dirty="0"/>
              <a:t>(1) Describe in detail the analogy between fixed-axis rotation and straight-line translation.</a:t>
            </a:r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2) Determine the angular acceleration with which a rigid object is accelerated about a fixed axis when subjected to a specified external torque or force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(3) Determine the radial and tangential acceleration of a point on a rigid object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(4) Apply conservation of energy to problems of fixed-axis rotation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(5) Analyze problems involving strings and massive pulleys.</a:t>
            </a:r>
          </a:p>
        </p:txBody>
      </p:sp>
    </p:spTree>
    <p:extLst>
      <p:ext uri="{BB962C8B-B14F-4D97-AF65-F5344CB8AC3E}">
        <p14:creationId xmlns:p14="http://schemas.microsoft.com/office/powerpoint/2010/main" val="40811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14705"/>
            <a:ext cx="8229600" cy="457200"/>
          </a:xfrm>
        </p:spPr>
        <p:txBody>
          <a:bodyPr/>
          <a:lstStyle/>
          <a:p>
            <a:pPr algn="r"/>
            <a:r>
              <a:rPr lang="en-US" sz="3600" b="1" i="1" dirty="0" smtClean="0"/>
              <a:t>College Board Standards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4620"/>
            <a:ext cx="87630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E. Circular motion and rotation </a:t>
            </a:r>
            <a:endParaRPr lang="en-US" sz="2400" dirty="0"/>
          </a:p>
          <a:p>
            <a:pPr marL="0" indent="0">
              <a:buNone/>
            </a:pPr>
            <a:r>
              <a:rPr lang="en-US" sz="2000" b="1" dirty="0"/>
              <a:t>3. Rotational kinematics and dynamics</a:t>
            </a:r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) Students should understand the dynamics of fixed-axis rotation, so they can:</a:t>
            </a:r>
          </a:p>
          <a:p>
            <a:pPr marL="0" indent="0">
              <a:buNone/>
            </a:pPr>
            <a:r>
              <a:rPr lang="en-US" sz="2000" dirty="0"/>
              <a:t>(1) Describe in detail the analogy between fixed-axis rotation and straight-line translation.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2) Determine the angular acceleration with which a rigid object is accelerated about a fixed axis when subjected to a specified external torque or force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(3) Determine the radial and tangential acceleration of a point on a rigid object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(4) Apply conservation of energy to problems of fixed-axis rotation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(5) Analyze problems involving strings and massive pulleys.</a:t>
            </a:r>
          </a:p>
        </p:txBody>
      </p:sp>
    </p:spTree>
    <p:extLst>
      <p:ext uri="{BB962C8B-B14F-4D97-AF65-F5344CB8AC3E}">
        <p14:creationId xmlns:p14="http://schemas.microsoft.com/office/powerpoint/2010/main" val="9336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6172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small pulley and a larger attached disk spin together as a hanging weight falls.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See if we can illustrate Newton’s 2</a:t>
            </a:r>
            <a:r>
              <a:rPr lang="en-US" sz="2400" baseline="30000" dirty="0"/>
              <a:t>nd</a:t>
            </a:r>
            <a:r>
              <a:rPr lang="en-US" sz="2400" dirty="0"/>
              <a:t> Law in rotational form.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Spark </a:t>
            </a:r>
            <a:r>
              <a:rPr lang="en-US" sz="2400" dirty="0"/>
              <a:t>will collect angular displacement and velocity information for the system as the weight falls. The relevant data is: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Diameter of </a:t>
            </a:r>
            <a:r>
              <a:rPr lang="en-US" sz="2000" dirty="0" smtClean="0"/>
              <a:t>middle pulley</a:t>
            </a:r>
            <a:r>
              <a:rPr lang="en-US" sz="2000" dirty="0"/>
              <a:t>: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Mass of small pulley: negligible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Diameter of </a:t>
            </a:r>
            <a:r>
              <a:rPr lang="en-US" sz="2000" dirty="0" smtClean="0"/>
              <a:t>disk: ____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Mass of disk: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Hanging mass: </a:t>
            </a:r>
            <a:r>
              <a:rPr lang="en-US" sz="2000" dirty="0" smtClean="0"/>
              <a:t>____ g</a:t>
            </a:r>
            <a:endParaRPr lang="en-US" sz="2000" dirty="0"/>
          </a:p>
        </p:txBody>
      </p:sp>
      <p:sp>
        <p:nvSpPr>
          <p:cNvPr id="449540" name="Oval 4"/>
          <p:cNvSpPr>
            <a:spLocks noChangeArrowheads="1"/>
          </p:cNvSpPr>
          <p:nvPr/>
        </p:nvSpPr>
        <p:spPr bwMode="auto">
          <a:xfrm>
            <a:off x="6216650" y="2771775"/>
            <a:ext cx="1828800" cy="1828800"/>
          </a:xfrm>
          <a:prstGeom prst="ellipse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1" name="Oval 5"/>
          <p:cNvSpPr>
            <a:spLocks noChangeAspect="1" noChangeArrowheads="1"/>
          </p:cNvSpPr>
          <p:nvPr/>
        </p:nvSpPr>
        <p:spPr bwMode="auto">
          <a:xfrm>
            <a:off x="6858000" y="3429000"/>
            <a:ext cx="547688" cy="5476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2" name="Line 6"/>
          <p:cNvSpPr>
            <a:spLocks noChangeShapeType="1"/>
          </p:cNvSpPr>
          <p:nvPr/>
        </p:nvSpPr>
        <p:spPr bwMode="auto">
          <a:xfrm>
            <a:off x="7391400" y="45720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3" name="Oval 7"/>
          <p:cNvSpPr>
            <a:spLocks noChangeArrowheads="1"/>
          </p:cNvSpPr>
          <p:nvPr/>
        </p:nvSpPr>
        <p:spPr bwMode="auto">
          <a:xfrm>
            <a:off x="7207250" y="5791200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4" name="Line 8"/>
          <p:cNvSpPr>
            <a:spLocks noChangeShapeType="1"/>
          </p:cNvSpPr>
          <p:nvPr/>
        </p:nvSpPr>
        <p:spPr bwMode="auto">
          <a:xfrm>
            <a:off x="7391400" y="3581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6400800" y="3276600"/>
            <a:ext cx="1447800" cy="838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6" name="Line 10"/>
          <p:cNvSpPr>
            <a:spLocks noChangeShapeType="1"/>
          </p:cNvSpPr>
          <p:nvPr/>
        </p:nvSpPr>
        <p:spPr bwMode="auto">
          <a:xfrm>
            <a:off x="7848600" y="3660775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7" name="Line 11"/>
          <p:cNvSpPr>
            <a:spLocks noChangeShapeType="1"/>
          </p:cNvSpPr>
          <p:nvPr/>
        </p:nvSpPr>
        <p:spPr bwMode="auto">
          <a:xfrm>
            <a:off x="7848600" y="3733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>
            <a:off x="8001000" y="37338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8001000" y="36576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50" name="Oval 14"/>
          <p:cNvSpPr>
            <a:spLocks noChangeArrowheads="1"/>
          </p:cNvSpPr>
          <p:nvPr/>
        </p:nvSpPr>
        <p:spPr bwMode="auto">
          <a:xfrm>
            <a:off x="7102475" y="36576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2" name="Arc 16"/>
          <p:cNvSpPr>
            <a:spLocks/>
          </p:cNvSpPr>
          <p:nvPr/>
        </p:nvSpPr>
        <p:spPr bwMode="auto">
          <a:xfrm>
            <a:off x="7239000" y="2514600"/>
            <a:ext cx="8382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3" name="Arc 17"/>
          <p:cNvSpPr>
            <a:spLocks/>
          </p:cNvSpPr>
          <p:nvPr/>
        </p:nvSpPr>
        <p:spPr bwMode="auto">
          <a:xfrm>
            <a:off x="6934200" y="3317875"/>
            <a:ext cx="592138" cy="457200"/>
          </a:xfrm>
          <a:custGeom>
            <a:avLst/>
            <a:gdLst>
              <a:gd name="G0" fmla="+- 0 0 0"/>
              <a:gd name="G1" fmla="+- 20715 0 0"/>
              <a:gd name="G2" fmla="+- 21600 0 0"/>
              <a:gd name="T0" fmla="*/ 6119 w 20694"/>
              <a:gd name="T1" fmla="*/ 0 h 20715"/>
              <a:gd name="T2" fmla="*/ 20694 w 20694"/>
              <a:gd name="T3" fmla="*/ 14526 h 20715"/>
              <a:gd name="T4" fmla="*/ 0 w 20694"/>
              <a:gd name="T5" fmla="*/ 20715 h 20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94" h="20715" fill="none" extrusionOk="0">
                <a:moveTo>
                  <a:pt x="6119" y="-1"/>
                </a:moveTo>
                <a:cubicBezTo>
                  <a:pt x="13119" y="2067"/>
                  <a:pt x="18602" y="7532"/>
                  <a:pt x="20694" y="14525"/>
                </a:cubicBezTo>
              </a:path>
              <a:path w="20694" h="20715" stroke="0" extrusionOk="0">
                <a:moveTo>
                  <a:pt x="6119" y="-1"/>
                </a:moveTo>
                <a:cubicBezTo>
                  <a:pt x="13119" y="2067"/>
                  <a:pt x="18602" y="7532"/>
                  <a:pt x="20694" y="14525"/>
                </a:cubicBezTo>
                <a:lnTo>
                  <a:pt x="0" y="20715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6488668"/>
            <a:ext cx="9129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(5) Analyze problems involving strings and massive pulleys.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49540" name="Oval 4"/>
          <p:cNvSpPr>
            <a:spLocks noChangeArrowheads="1"/>
          </p:cNvSpPr>
          <p:nvPr/>
        </p:nvSpPr>
        <p:spPr bwMode="auto">
          <a:xfrm>
            <a:off x="6216650" y="2771775"/>
            <a:ext cx="1828800" cy="1828800"/>
          </a:xfrm>
          <a:prstGeom prst="ellipse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1" name="Oval 5"/>
          <p:cNvSpPr>
            <a:spLocks noChangeAspect="1" noChangeArrowheads="1"/>
          </p:cNvSpPr>
          <p:nvPr/>
        </p:nvSpPr>
        <p:spPr bwMode="auto">
          <a:xfrm>
            <a:off x="6858000" y="3429000"/>
            <a:ext cx="547688" cy="5476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2" name="Line 6"/>
          <p:cNvSpPr>
            <a:spLocks noChangeShapeType="1"/>
          </p:cNvSpPr>
          <p:nvPr/>
        </p:nvSpPr>
        <p:spPr bwMode="auto">
          <a:xfrm>
            <a:off x="7391400" y="45720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3" name="Oval 7"/>
          <p:cNvSpPr>
            <a:spLocks noChangeArrowheads="1"/>
          </p:cNvSpPr>
          <p:nvPr/>
        </p:nvSpPr>
        <p:spPr bwMode="auto">
          <a:xfrm>
            <a:off x="7207250" y="5791200"/>
            <a:ext cx="381000" cy="381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4" name="Line 8"/>
          <p:cNvSpPr>
            <a:spLocks noChangeShapeType="1"/>
          </p:cNvSpPr>
          <p:nvPr/>
        </p:nvSpPr>
        <p:spPr bwMode="auto">
          <a:xfrm>
            <a:off x="7391400" y="3581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6400800" y="3276600"/>
            <a:ext cx="1447800" cy="838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6" name="Line 10"/>
          <p:cNvSpPr>
            <a:spLocks noChangeShapeType="1"/>
          </p:cNvSpPr>
          <p:nvPr/>
        </p:nvSpPr>
        <p:spPr bwMode="auto">
          <a:xfrm>
            <a:off x="7848600" y="3660775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7" name="Line 11"/>
          <p:cNvSpPr>
            <a:spLocks noChangeShapeType="1"/>
          </p:cNvSpPr>
          <p:nvPr/>
        </p:nvSpPr>
        <p:spPr bwMode="auto">
          <a:xfrm>
            <a:off x="7848600" y="3733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>
            <a:off x="8001000" y="37338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8001000" y="36576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50" name="Oval 14"/>
          <p:cNvSpPr>
            <a:spLocks noChangeArrowheads="1"/>
          </p:cNvSpPr>
          <p:nvPr/>
        </p:nvSpPr>
        <p:spPr bwMode="auto">
          <a:xfrm>
            <a:off x="7102475" y="36576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2" name="Arc 16"/>
          <p:cNvSpPr>
            <a:spLocks/>
          </p:cNvSpPr>
          <p:nvPr/>
        </p:nvSpPr>
        <p:spPr bwMode="auto">
          <a:xfrm>
            <a:off x="7239000" y="2514600"/>
            <a:ext cx="8382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53" name="Arc 17"/>
          <p:cNvSpPr>
            <a:spLocks/>
          </p:cNvSpPr>
          <p:nvPr/>
        </p:nvSpPr>
        <p:spPr bwMode="auto">
          <a:xfrm>
            <a:off x="6934200" y="3317875"/>
            <a:ext cx="592138" cy="457200"/>
          </a:xfrm>
          <a:custGeom>
            <a:avLst/>
            <a:gdLst>
              <a:gd name="G0" fmla="+- 0 0 0"/>
              <a:gd name="G1" fmla="+- 20715 0 0"/>
              <a:gd name="G2" fmla="+- 21600 0 0"/>
              <a:gd name="T0" fmla="*/ 6119 w 20694"/>
              <a:gd name="T1" fmla="*/ 0 h 20715"/>
              <a:gd name="T2" fmla="*/ 20694 w 20694"/>
              <a:gd name="T3" fmla="*/ 14526 h 20715"/>
              <a:gd name="T4" fmla="*/ 0 w 20694"/>
              <a:gd name="T5" fmla="*/ 20715 h 20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94" h="20715" fill="none" extrusionOk="0">
                <a:moveTo>
                  <a:pt x="6119" y="-1"/>
                </a:moveTo>
                <a:cubicBezTo>
                  <a:pt x="13119" y="2067"/>
                  <a:pt x="18602" y="7532"/>
                  <a:pt x="20694" y="14525"/>
                </a:cubicBezTo>
              </a:path>
              <a:path w="20694" h="20715" stroke="0" extrusionOk="0">
                <a:moveTo>
                  <a:pt x="6119" y="-1"/>
                </a:moveTo>
                <a:cubicBezTo>
                  <a:pt x="13119" y="2067"/>
                  <a:pt x="18602" y="7532"/>
                  <a:pt x="20694" y="14525"/>
                </a:cubicBezTo>
                <a:lnTo>
                  <a:pt x="0" y="20715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6488668"/>
            <a:ext cx="9129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(5) Analyze problems involving strings and massive pulleys.</a:t>
            </a:r>
          </a:p>
        </p:txBody>
      </p:sp>
    </p:spTree>
    <p:extLst>
      <p:ext uri="{BB962C8B-B14F-4D97-AF65-F5344CB8AC3E}">
        <p14:creationId xmlns:p14="http://schemas.microsoft.com/office/powerpoint/2010/main" val="31835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7766</TotalTime>
  <Words>411</Words>
  <Application>Microsoft Office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Tahoma</vt:lpstr>
      <vt:lpstr>Times</vt:lpstr>
      <vt:lpstr>Times New Roman</vt:lpstr>
      <vt:lpstr>Wingdings</vt:lpstr>
      <vt:lpstr>Pixel</vt:lpstr>
      <vt:lpstr>ANNOUNCEMENTS:</vt:lpstr>
      <vt:lpstr>PowerPoint Presentation</vt:lpstr>
      <vt:lpstr>Rotational Dynamics Workshop</vt:lpstr>
      <vt:lpstr>College Board Standards</vt:lpstr>
      <vt:lpstr>College Board Standards</vt:lpstr>
      <vt:lpstr>Demonstration</vt:lpstr>
      <vt:lpstr>Analysis</vt:lpstr>
    </vt:vector>
  </TitlesOfParts>
  <Company>Synergistic Applications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Peggy Bertrand</dc:creator>
  <cp:lastModifiedBy>BETSY HONDORF</cp:lastModifiedBy>
  <cp:revision>528</cp:revision>
  <cp:lastPrinted>2014-12-01T13:11:54Z</cp:lastPrinted>
  <dcterms:created xsi:type="dcterms:W3CDTF">1998-10-02T03:33:55Z</dcterms:created>
  <dcterms:modified xsi:type="dcterms:W3CDTF">2015-11-30T13:57:51Z</dcterms:modified>
</cp:coreProperties>
</file>